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44" r:id="rId2"/>
  </p:sldMasterIdLst>
  <p:notesMasterIdLst>
    <p:notesMasterId r:id="rId30"/>
  </p:notesMasterIdLst>
  <p:handoutMasterIdLst>
    <p:handoutMasterId r:id="rId31"/>
  </p:handoutMasterIdLst>
  <p:sldIdLst>
    <p:sldId id="257" r:id="rId3"/>
    <p:sldId id="284" r:id="rId4"/>
    <p:sldId id="300" r:id="rId5"/>
    <p:sldId id="327" r:id="rId6"/>
    <p:sldId id="290" r:id="rId7"/>
    <p:sldId id="328" r:id="rId8"/>
    <p:sldId id="329" r:id="rId9"/>
    <p:sldId id="330" r:id="rId10"/>
    <p:sldId id="331" r:id="rId11"/>
    <p:sldId id="332" r:id="rId12"/>
    <p:sldId id="266" r:id="rId13"/>
    <p:sldId id="294" r:id="rId14"/>
    <p:sldId id="307" r:id="rId15"/>
    <p:sldId id="273" r:id="rId16"/>
    <p:sldId id="276" r:id="rId17"/>
    <p:sldId id="282" r:id="rId18"/>
    <p:sldId id="272" r:id="rId19"/>
    <p:sldId id="275" r:id="rId20"/>
    <p:sldId id="292" r:id="rId21"/>
    <p:sldId id="335" r:id="rId22"/>
    <p:sldId id="334" r:id="rId23"/>
    <p:sldId id="279" r:id="rId24"/>
    <p:sldId id="325" r:id="rId25"/>
    <p:sldId id="293" r:id="rId26"/>
    <p:sldId id="323" r:id="rId27"/>
    <p:sldId id="324" r:id="rId28"/>
    <p:sldId id="333" r:id="rId29"/>
  </p:sldIdLst>
  <p:sldSz cx="10358438" cy="7226300"/>
  <p:notesSz cx="6807200" cy="9939338"/>
  <p:defaultTextStyle>
    <a:defPPr>
      <a:defRPr lang="ja-JP"/>
    </a:defPPr>
    <a:lvl1pPr algn="l" defTabSz="1003300" rtl="0" eaLnBrk="0" fontAlgn="base" hangingPunct="0">
      <a:spcBef>
        <a:spcPct val="0"/>
      </a:spcBef>
      <a:spcAft>
        <a:spcPct val="0"/>
      </a:spcAft>
      <a:defRPr kumimoji="1" sz="2000" kern="1200">
        <a:solidFill>
          <a:schemeClr val="tx1"/>
        </a:solidFill>
        <a:latin typeface="Arial" charset="0"/>
        <a:ea typeface="ＭＳ Ｐゴシック" charset="-128"/>
        <a:cs typeface="+mn-cs"/>
      </a:defRPr>
    </a:lvl1pPr>
    <a:lvl2pPr marL="501650" indent="-44450" algn="l" defTabSz="1003300" rtl="0" eaLnBrk="0" fontAlgn="base" hangingPunct="0">
      <a:spcBef>
        <a:spcPct val="0"/>
      </a:spcBef>
      <a:spcAft>
        <a:spcPct val="0"/>
      </a:spcAft>
      <a:defRPr kumimoji="1" sz="2000" kern="1200">
        <a:solidFill>
          <a:schemeClr val="tx1"/>
        </a:solidFill>
        <a:latin typeface="Arial" charset="0"/>
        <a:ea typeface="ＭＳ Ｐゴシック" charset="-128"/>
        <a:cs typeface="+mn-cs"/>
      </a:defRPr>
    </a:lvl2pPr>
    <a:lvl3pPr marL="1003300" indent="-88900" algn="l" defTabSz="1003300" rtl="0" eaLnBrk="0" fontAlgn="base" hangingPunct="0">
      <a:spcBef>
        <a:spcPct val="0"/>
      </a:spcBef>
      <a:spcAft>
        <a:spcPct val="0"/>
      </a:spcAft>
      <a:defRPr kumimoji="1" sz="2000" kern="1200">
        <a:solidFill>
          <a:schemeClr val="tx1"/>
        </a:solidFill>
        <a:latin typeface="Arial" charset="0"/>
        <a:ea typeface="ＭＳ Ｐゴシック" charset="-128"/>
        <a:cs typeface="+mn-cs"/>
      </a:defRPr>
    </a:lvl3pPr>
    <a:lvl4pPr marL="1506538" indent="-134938" algn="l" defTabSz="1003300" rtl="0" eaLnBrk="0" fontAlgn="base" hangingPunct="0">
      <a:spcBef>
        <a:spcPct val="0"/>
      </a:spcBef>
      <a:spcAft>
        <a:spcPct val="0"/>
      </a:spcAft>
      <a:defRPr kumimoji="1" sz="2000" kern="1200">
        <a:solidFill>
          <a:schemeClr val="tx1"/>
        </a:solidFill>
        <a:latin typeface="Arial" charset="0"/>
        <a:ea typeface="ＭＳ Ｐゴシック" charset="-128"/>
        <a:cs typeface="+mn-cs"/>
      </a:defRPr>
    </a:lvl4pPr>
    <a:lvl5pPr marL="2008188" indent="-179388" algn="l" defTabSz="1003300" rtl="0" eaLnBrk="0" fontAlgn="base" hangingPunct="0">
      <a:spcBef>
        <a:spcPct val="0"/>
      </a:spcBef>
      <a:spcAft>
        <a:spcPct val="0"/>
      </a:spcAft>
      <a:defRPr kumimoji="1" sz="2000" kern="1200">
        <a:solidFill>
          <a:schemeClr val="tx1"/>
        </a:solidFill>
        <a:latin typeface="Arial" charset="0"/>
        <a:ea typeface="ＭＳ Ｐゴシック" charset="-128"/>
        <a:cs typeface="+mn-cs"/>
      </a:defRPr>
    </a:lvl5pPr>
    <a:lvl6pPr marL="2286000" algn="l" defTabSz="914400" rtl="0" eaLnBrk="1" latinLnBrk="0" hangingPunct="1">
      <a:defRPr kumimoji="1" sz="2000" kern="1200">
        <a:solidFill>
          <a:schemeClr val="tx1"/>
        </a:solidFill>
        <a:latin typeface="Arial" charset="0"/>
        <a:ea typeface="ＭＳ Ｐゴシック" charset="-128"/>
        <a:cs typeface="+mn-cs"/>
      </a:defRPr>
    </a:lvl6pPr>
    <a:lvl7pPr marL="2743200" algn="l" defTabSz="914400" rtl="0" eaLnBrk="1" latinLnBrk="0" hangingPunct="1">
      <a:defRPr kumimoji="1" sz="2000" kern="1200">
        <a:solidFill>
          <a:schemeClr val="tx1"/>
        </a:solidFill>
        <a:latin typeface="Arial" charset="0"/>
        <a:ea typeface="ＭＳ Ｐゴシック" charset="-128"/>
        <a:cs typeface="+mn-cs"/>
      </a:defRPr>
    </a:lvl7pPr>
    <a:lvl8pPr marL="3200400" algn="l" defTabSz="914400" rtl="0" eaLnBrk="1" latinLnBrk="0" hangingPunct="1">
      <a:defRPr kumimoji="1" sz="2000" kern="1200">
        <a:solidFill>
          <a:schemeClr val="tx1"/>
        </a:solidFill>
        <a:latin typeface="Arial" charset="0"/>
        <a:ea typeface="ＭＳ Ｐゴシック" charset="-128"/>
        <a:cs typeface="+mn-cs"/>
      </a:defRPr>
    </a:lvl8pPr>
    <a:lvl9pPr marL="3657600" algn="l" defTabSz="914400" rtl="0" eaLnBrk="1" latinLnBrk="0" hangingPunct="1">
      <a:defRPr kumimoji="1" sz="20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99FF"/>
    <a:srgbClr val="E5E2E0"/>
    <a:srgbClr val="E8ECEF"/>
    <a:srgbClr val="727272"/>
    <a:srgbClr val="D3D3D3"/>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70" autoAdjust="0"/>
    <p:restoredTop sz="68433" autoAdjust="0"/>
  </p:normalViewPr>
  <p:slideViewPr>
    <p:cSldViewPr>
      <p:cViewPr varScale="1">
        <p:scale>
          <a:sx n="64" d="100"/>
          <a:sy n="64" d="100"/>
        </p:scale>
        <p:origin x="-582" y="-96"/>
      </p:cViewPr>
      <p:guideLst>
        <p:guide orient="horz" pos="2956"/>
        <p:guide pos="3263"/>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6" d="100"/>
          <a:sy n="76" d="100"/>
        </p:scale>
        <p:origin x="-3930" y="-90"/>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0.1800858036246977"/>
          <c:y val="0.27475783448792523"/>
          <c:w val="0.59564776078631265"/>
          <c:h val="0.6022502517850874"/>
        </c:manualLayout>
      </c:layout>
      <c:pieChart>
        <c:varyColors val="1"/>
        <c:ser>
          <c:idx val="0"/>
          <c:order val="0"/>
          <c:tx>
            <c:strRef>
              <c:f>Sheet1!$B$2</c:f>
              <c:strCache>
                <c:ptCount val="1"/>
                <c:pt idx="0">
                  <c:v>回答</c:v>
                </c:pt>
              </c:strCache>
            </c:strRef>
          </c:tx>
          <c:spPr>
            <a:solidFill>
              <a:schemeClr val="accent1">
                <a:lumMod val="60000"/>
                <a:lumOff val="40000"/>
              </a:schemeClr>
            </a:solidFill>
          </c:spPr>
          <c:dPt>
            <c:idx val="0"/>
            <c:bubble3D val="0"/>
          </c:dPt>
          <c:dPt>
            <c:idx val="1"/>
            <c:bubble3D val="0"/>
            <c:spPr>
              <a:solidFill>
                <a:srgbClr val="0066CC"/>
              </a:solidFill>
            </c:spPr>
          </c:dPt>
          <c:cat>
            <c:strRef>
              <c:f>Sheet1!$A$3:$A$4</c:f>
              <c:strCache>
                <c:ptCount val="2"/>
                <c:pt idx="0">
                  <c:v>ある</c:v>
                </c:pt>
                <c:pt idx="1">
                  <c:v>ない</c:v>
                </c:pt>
              </c:strCache>
            </c:strRef>
          </c:cat>
          <c:val>
            <c:numRef>
              <c:f>Sheet1!$B$3:$B$4</c:f>
              <c:numCache>
                <c:formatCode>0.0</c:formatCode>
                <c:ptCount val="2"/>
                <c:pt idx="0">
                  <c:v>32.5</c:v>
                </c:pt>
                <c:pt idx="1">
                  <c:v>67.5</c:v>
                </c:pt>
              </c:numCache>
            </c:numRef>
          </c:val>
        </c:ser>
        <c:dLbls>
          <c:showLegendKey val="0"/>
          <c:showVal val="0"/>
          <c:showCatName val="0"/>
          <c:showSerName val="0"/>
          <c:showPercent val="0"/>
          <c:showBubbleSize val="0"/>
          <c:showLeaderLines val="1"/>
        </c:dLbls>
        <c:firstSliceAng val="0"/>
      </c:pieChart>
      <c:spPr>
        <a:noFill/>
        <a:ln w="22984">
          <a:noFill/>
        </a:ln>
      </c:spPr>
    </c:plotArea>
    <c:plotVisOnly val="1"/>
    <c:dispBlanksAs val="zero"/>
    <c:showDLblsOverMax val="0"/>
  </c:chart>
  <c:txPr>
    <a:bodyPr/>
    <a:lstStyle/>
    <a:p>
      <a:pPr>
        <a:defRPr sz="1629"/>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1"/>
    <c:plotArea>
      <c:layout>
        <c:manualLayout>
          <c:layoutTarget val="inner"/>
          <c:xMode val="edge"/>
          <c:yMode val="edge"/>
          <c:x val="6.787806841601346E-2"/>
          <c:y val="0.16645448191799364"/>
          <c:w val="0.89440009493405526"/>
          <c:h val="0.52137364891486659"/>
        </c:manualLayout>
      </c:layout>
      <c:barChart>
        <c:barDir val="col"/>
        <c:grouping val="clustered"/>
        <c:varyColors val="0"/>
        <c:ser>
          <c:idx val="0"/>
          <c:order val="0"/>
          <c:tx>
            <c:strRef>
              <c:f>Sheet1!$B$2</c:f>
              <c:strCache>
                <c:ptCount val="1"/>
                <c:pt idx="0">
                  <c:v>回答</c:v>
                </c:pt>
              </c:strCache>
            </c:strRef>
          </c:tx>
          <c:spPr>
            <a:solidFill>
              <a:schemeClr val="accent1"/>
            </a:solidFill>
          </c:spPr>
          <c:invertIfNegative val="0"/>
          <c:dLbls>
            <c:numFmt formatCode="0.0&quot;%&quot;" sourceLinked="0"/>
            <c:txPr>
              <a:bodyPr/>
              <a:lstStyle/>
              <a:p>
                <a:pPr>
                  <a:defRPr sz="1998">
                    <a:latin typeface="HGP創英角ｺﾞｼｯｸUB" panose="020B0900000000000000" pitchFamily="50" charset="-128"/>
                    <a:ea typeface="HGP創英角ｺﾞｼｯｸUB" panose="020B0900000000000000" pitchFamily="50" charset="-128"/>
                  </a:defRPr>
                </a:pPr>
                <a:endParaRPr lang="ja-JP"/>
              </a:p>
            </c:txPr>
            <c:showLegendKey val="0"/>
            <c:showVal val="1"/>
            <c:showCatName val="0"/>
            <c:showSerName val="0"/>
            <c:showPercent val="0"/>
            <c:showBubbleSize val="0"/>
            <c:showLeaderLines val="0"/>
          </c:dLbls>
          <c:cat>
            <c:strRef>
              <c:f>Sheet1!$A$3:$A$6</c:f>
              <c:strCache>
                <c:ptCount val="4"/>
                <c:pt idx="0">
                  <c:v>何も
しなかった</c:v>
                </c:pt>
                <c:pt idx="1">
                  <c:v>同僚に相談</c:v>
                </c:pt>
                <c:pt idx="2">
                  <c:v>上司に相談</c:v>
                </c:pt>
                <c:pt idx="3">
                  <c:v>会社を退職</c:v>
                </c:pt>
              </c:strCache>
            </c:strRef>
          </c:cat>
          <c:val>
            <c:numRef>
              <c:f>Sheet1!$B$3:$B$6</c:f>
              <c:numCache>
                <c:formatCode>0.0</c:formatCode>
                <c:ptCount val="4"/>
                <c:pt idx="0">
                  <c:v>40.9</c:v>
                </c:pt>
                <c:pt idx="1">
                  <c:v>16</c:v>
                </c:pt>
                <c:pt idx="2">
                  <c:v>12.7</c:v>
                </c:pt>
                <c:pt idx="3">
                  <c:v>12.9</c:v>
                </c:pt>
              </c:numCache>
            </c:numRef>
          </c:val>
        </c:ser>
        <c:dLbls>
          <c:showLegendKey val="0"/>
          <c:showVal val="0"/>
          <c:showCatName val="0"/>
          <c:showSerName val="0"/>
          <c:showPercent val="0"/>
          <c:showBubbleSize val="0"/>
        </c:dLbls>
        <c:gapWidth val="75"/>
        <c:axId val="121211520"/>
        <c:axId val="53154176"/>
      </c:barChart>
      <c:catAx>
        <c:axId val="121211520"/>
        <c:scaling>
          <c:orientation val="minMax"/>
        </c:scaling>
        <c:delete val="0"/>
        <c:axPos val="b"/>
        <c:majorTickMark val="in"/>
        <c:minorTickMark val="none"/>
        <c:tickLblPos val="none"/>
        <c:txPr>
          <a:bodyPr rot="0" vert="eaVert"/>
          <a:lstStyle/>
          <a:p>
            <a:pPr>
              <a:defRPr sz="1298">
                <a:latin typeface="メイリオ" panose="020B0604030504040204" pitchFamily="50" charset="-128"/>
                <a:ea typeface="メイリオ" panose="020B0604030504040204" pitchFamily="50" charset="-128"/>
                <a:cs typeface="メイリオ" panose="020B0604030504040204" pitchFamily="50" charset="-128"/>
              </a:defRPr>
            </a:pPr>
            <a:endParaRPr lang="ja-JP"/>
          </a:p>
        </c:txPr>
        <c:crossAx val="53154176"/>
        <c:crosses val="autoZero"/>
        <c:auto val="1"/>
        <c:lblAlgn val="ctr"/>
        <c:lblOffset val="100"/>
        <c:noMultiLvlLbl val="0"/>
      </c:catAx>
      <c:valAx>
        <c:axId val="53154176"/>
        <c:scaling>
          <c:orientation val="minMax"/>
        </c:scaling>
        <c:delete val="1"/>
        <c:axPos val="l"/>
        <c:numFmt formatCode="0.0" sourceLinked="1"/>
        <c:majorTickMark val="out"/>
        <c:minorTickMark val="none"/>
        <c:tickLblPos val="nextTo"/>
        <c:crossAx val="121211520"/>
        <c:crosses val="autoZero"/>
        <c:crossBetween val="between"/>
      </c:valAx>
      <c:spPr>
        <a:noFill/>
        <a:ln w="25389">
          <a:noFill/>
        </a:ln>
      </c:spPr>
    </c:plotArea>
    <c:plotVisOnly val="1"/>
    <c:dispBlanksAs val="gap"/>
    <c:showDLblsOverMax val="0"/>
  </c:chart>
  <c:txPr>
    <a:bodyPr/>
    <a:lstStyle/>
    <a:p>
      <a:pPr>
        <a:defRPr sz="1798"/>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52505779384829732"/>
          <c:y val="2.5752281851259093E-2"/>
          <c:w val="0.40564415359067585"/>
          <c:h val="0.94849543629748245"/>
        </c:manualLayout>
      </c:layout>
      <c:barChart>
        <c:barDir val="bar"/>
        <c:grouping val="clustered"/>
        <c:varyColors val="0"/>
        <c:ser>
          <c:idx val="0"/>
          <c:order val="0"/>
          <c:tx>
            <c:strRef>
              <c:f>Sheet1!$B$2</c:f>
              <c:strCache>
                <c:ptCount val="1"/>
                <c:pt idx="0">
                  <c:v>回答</c:v>
                </c:pt>
              </c:strCache>
            </c:strRef>
          </c:tx>
          <c:spPr>
            <a:solidFill>
              <a:srgbClr val="CC0066"/>
            </a:solidFill>
          </c:spPr>
          <c:invertIfNegative val="0"/>
          <c:dLbls>
            <c:txPr>
              <a:bodyPr/>
              <a:lstStyle/>
              <a:p>
                <a:pPr>
                  <a:defRPr sz="1400"/>
                </a:pPr>
                <a:endParaRPr lang="ja-JP"/>
              </a:p>
            </c:txPr>
            <c:showLegendKey val="0"/>
            <c:showVal val="1"/>
            <c:showCatName val="0"/>
            <c:showSerName val="0"/>
            <c:showPercent val="0"/>
            <c:showBubbleSize val="0"/>
            <c:showLeaderLines val="0"/>
          </c:dLbls>
          <c:cat>
            <c:strRef>
              <c:f>Sheet1!$A$3:$A$11</c:f>
              <c:strCache>
                <c:ptCount val="9"/>
                <c:pt idx="0">
                  <c:v>職場の雰囲気が悪くなる</c:v>
                </c:pt>
                <c:pt idx="1">
                  <c:v>従業員の心の健康を害する</c:v>
                </c:pt>
                <c:pt idx="2">
                  <c:v>従業員が十分に能力を発揮できなくなる</c:v>
                </c:pt>
                <c:pt idx="3">
                  <c:v>人材が流出してしまう</c:v>
                </c:pt>
                <c:pt idx="4">
                  <c:v>職場の生産性が低下する</c:v>
                </c:pt>
                <c:pt idx="5">
                  <c:v>企業イメージが悪化する</c:v>
                </c:pt>
                <c:pt idx="6">
                  <c:v>訴訟などによる損害賠償などの金銭的負担が生じる</c:v>
                </c:pt>
                <c:pt idx="7">
                  <c:v>その他</c:v>
                </c:pt>
                <c:pt idx="8">
                  <c:v>特に影響はない</c:v>
                </c:pt>
              </c:strCache>
            </c:strRef>
          </c:cat>
          <c:val>
            <c:numRef>
              <c:f>Sheet1!$B$3:$B$11</c:f>
              <c:numCache>
                <c:formatCode>0.0</c:formatCode>
                <c:ptCount val="9"/>
                <c:pt idx="0">
                  <c:v>93.5</c:v>
                </c:pt>
                <c:pt idx="1">
                  <c:v>91.5</c:v>
                </c:pt>
                <c:pt idx="2">
                  <c:v>81</c:v>
                </c:pt>
                <c:pt idx="3">
                  <c:v>78.900000000000006</c:v>
                </c:pt>
                <c:pt idx="4">
                  <c:v>67.8</c:v>
                </c:pt>
                <c:pt idx="5">
                  <c:v>54.1</c:v>
                </c:pt>
                <c:pt idx="6">
                  <c:v>45.7</c:v>
                </c:pt>
                <c:pt idx="7">
                  <c:v>1.2</c:v>
                </c:pt>
                <c:pt idx="8">
                  <c:v>0.2</c:v>
                </c:pt>
              </c:numCache>
            </c:numRef>
          </c:val>
        </c:ser>
        <c:dLbls>
          <c:showLegendKey val="0"/>
          <c:showVal val="0"/>
          <c:showCatName val="0"/>
          <c:showSerName val="0"/>
          <c:showPercent val="0"/>
          <c:showBubbleSize val="0"/>
        </c:dLbls>
        <c:gapWidth val="50"/>
        <c:axId val="121098240"/>
        <c:axId val="121099776"/>
      </c:barChart>
      <c:catAx>
        <c:axId val="121098240"/>
        <c:scaling>
          <c:orientation val="maxMin"/>
        </c:scaling>
        <c:delete val="0"/>
        <c:axPos val="l"/>
        <c:majorTickMark val="in"/>
        <c:minorTickMark val="none"/>
        <c:tickLblPos val="none"/>
        <c:txPr>
          <a:bodyPr/>
          <a:lstStyle/>
          <a:p>
            <a:pPr>
              <a:defRPr sz="1100">
                <a:latin typeface="メイリオ" panose="020B0604030504040204" pitchFamily="50" charset="-128"/>
                <a:ea typeface="メイリオ" panose="020B0604030504040204" pitchFamily="50" charset="-128"/>
                <a:cs typeface="メイリオ" panose="020B0604030504040204" pitchFamily="50" charset="-128"/>
              </a:defRPr>
            </a:pPr>
            <a:endParaRPr lang="ja-JP"/>
          </a:p>
        </c:txPr>
        <c:crossAx val="121099776"/>
        <c:crosses val="autoZero"/>
        <c:auto val="1"/>
        <c:lblAlgn val="ctr"/>
        <c:lblOffset val="100"/>
        <c:noMultiLvlLbl val="0"/>
      </c:catAx>
      <c:valAx>
        <c:axId val="121099776"/>
        <c:scaling>
          <c:orientation val="minMax"/>
        </c:scaling>
        <c:delete val="1"/>
        <c:axPos val="t"/>
        <c:numFmt formatCode="0.0" sourceLinked="1"/>
        <c:majorTickMark val="out"/>
        <c:minorTickMark val="none"/>
        <c:tickLblPos val="nextTo"/>
        <c:crossAx val="121098240"/>
        <c:crosses val="autoZero"/>
        <c:crossBetween val="between"/>
      </c:valAx>
      <c:spPr>
        <a:noFill/>
        <a:ln w="25399">
          <a:noFill/>
        </a:ln>
      </c:spPr>
    </c:plotArea>
    <c:plotVisOnly val="1"/>
    <c:dispBlanksAs val="gap"/>
    <c:showDLblsOverMax val="0"/>
  </c:chart>
  <c:txPr>
    <a:bodyPr/>
    <a:lstStyle/>
    <a:p>
      <a:pPr>
        <a:defRPr sz="180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スライド番号プレースホルダ 4"/>
          <p:cNvSpPr>
            <a:spLocks noGrp="1"/>
          </p:cNvSpPr>
          <p:nvPr>
            <p:ph type="sldNum" sz="quarter" idx="3"/>
          </p:nvPr>
        </p:nvSpPr>
        <p:spPr>
          <a:xfrm>
            <a:off x="3284538" y="9440863"/>
            <a:ext cx="395287" cy="496887"/>
          </a:xfrm>
          <a:prstGeom prst="rect">
            <a:avLst/>
          </a:prstGeom>
        </p:spPr>
        <p:txBody>
          <a:bodyPr vert="horz" wrap="square" lIns="92228" tIns="46114" rIns="92228" bIns="46114" numCol="1" anchor="b" anchorCtr="0" compatLnSpc="1">
            <a:prstTxWarp prst="textNoShape">
              <a:avLst/>
            </a:prstTxWarp>
          </a:bodyPr>
          <a:lstStyle>
            <a:lvl1pPr algn="r" defTabSz="1012825" eaLnBrk="1" hangingPunct="1">
              <a:defRPr sz="1200">
                <a:latin typeface="Calibri" pitchFamily="34" charset="0"/>
              </a:defRPr>
            </a:lvl1pPr>
          </a:lstStyle>
          <a:p>
            <a:fld id="{6F4D1D41-5591-4380-97C9-D0F47A57295C}" type="slidenum">
              <a:rPr lang="ja-JP" altLang="en-US"/>
              <a:pPr/>
              <a:t>‹#›</a:t>
            </a:fld>
            <a:endParaRPr lang="ja-JP" altLang="en-US"/>
          </a:p>
        </p:txBody>
      </p:sp>
    </p:spTree>
    <p:extLst>
      <p:ext uri="{BB962C8B-B14F-4D97-AF65-F5344CB8AC3E}">
        <p14:creationId xmlns:p14="http://schemas.microsoft.com/office/powerpoint/2010/main" val="31100163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2228" tIns="46114" rIns="92228" bIns="46114" rtlCol="0"/>
          <a:lstStyle>
            <a:lvl1pPr algn="l" defTabSz="1013488"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56038" y="0"/>
            <a:ext cx="2949575" cy="496888"/>
          </a:xfrm>
          <a:prstGeom prst="rect">
            <a:avLst/>
          </a:prstGeom>
        </p:spPr>
        <p:txBody>
          <a:bodyPr vert="horz" lIns="92228" tIns="46114" rIns="92228" bIns="46114" rtlCol="0"/>
          <a:lstStyle>
            <a:lvl1pPr algn="r" defTabSz="1013488" eaLnBrk="1" fontAlgn="auto" hangingPunct="1">
              <a:spcBef>
                <a:spcPts val="0"/>
              </a:spcBef>
              <a:spcAft>
                <a:spcPts val="0"/>
              </a:spcAft>
              <a:defRPr sz="1200">
                <a:latin typeface="+mn-lt"/>
                <a:ea typeface="+mn-ea"/>
              </a:defRPr>
            </a:lvl1pPr>
          </a:lstStyle>
          <a:p>
            <a:pPr>
              <a:defRPr/>
            </a:pPr>
            <a:fld id="{3C341CDA-31B2-476E-8C70-60C77523BB6D}" type="datetimeFigureOut">
              <a:rPr lang="ja-JP" altLang="en-US"/>
              <a:pPr>
                <a:defRPr/>
              </a:pPr>
              <a:t>2021/11/26</a:t>
            </a:fld>
            <a:endParaRPr lang="ja-JP" altLang="en-US"/>
          </a:p>
        </p:txBody>
      </p:sp>
      <p:sp>
        <p:nvSpPr>
          <p:cNvPr id="4" name="スライド イメージ プレースホルダ 3"/>
          <p:cNvSpPr>
            <a:spLocks noGrp="1" noRot="1" noChangeAspect="1"/>
          </p:cNvSpPr>
          <p:nvPr>
            <p:ph type="sldImg" idx="2"/>
          </p:nvPr>
        </p:nvSpPr>
        <p:spPr>
          <a:xfrm>
            <a:off x="731838" y="744538"/>
            <a:ext cx="5343525" cy="3729037"/>
          </a:xfrm>
          <a:prstGeom prst="rect">
            <a:avLst/>
          </a:prstGeom>
          <a:noFill/>
          <a:ln w="12700">
            <a:solidFill>
              <a:prstClr val="black"/>
            </a:solidFill>
          </a:ln>
        </p:spPr>
        <p:txBody>
          <a:bodyPr vert="horz" lIns="92228" tIns="46114" rIns="92228" bIns="46114" rtlCol="0" anchor="ctr"/>
          <a:lstStyle/>
          <a:p>
            <a:pPr lvl="0"/>
            <a:endParaRPr lang="ja-JP" altLang="en-US" noProof="0"/>
          </a:p>
        </p:txBody>
      </p:sp>
      <p:sp>
        <p:nvSpPr>
          <p:cNvPr id="5" name="ノート プレースホルダ 4"/>
          <p:cNvSpPr>
            <a:spLocks noGrp="1"/>
          </p:cNvSpPr>
          <p:nvPr>
            <p:ph type="body" sz="quarter" idx="3"/>
          </p:nvPr>
        </p:nvSpPr>
        <p:spPr>
          <a:xfrm>
            <a:off x="681038" y="4721225"/>
            <a:ext cx="5445125" cy="4471988"/>
          </a:xfrm>
          <a:prstGeom prst="rect">
            <a:avLst/>
          </a:prstGeom>
        </p:spPr>
        <p:txBody>
          <a:bodyPr vert="horz" lIns="92228" tIns="46114" rIns="92228" bIns="46114"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2228" tIns="46114" rIns="92228" bIns="46114" rtlCol="0" anchor="b"/>
          <a:lstStyle>
            <a:lvl1pPr algn="l" defTabSz="1013488"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56038" y="9440863"/>
            <a:ext cx="2949575" cy="496887"/>
          </a:xfrm>
          <a:prstGeom prst="rect">
            <a:avLst/>
          </a:prstGeom>
        </p:spPr>
        <p:txBody>
          <a:bodyPr vert="horz" wrap="square" lIns="92228" tIns="46114" rIns="92228" bIns="46114" numCol="1" anchor="b" anchorCtr="0" compatLnSpc="1">
            <a:prstTxWarp prst="textNoShape">
              <a:avLst/>
            </a:prstTxWarp>
          </a:bodyPr>
          <a:lstStyle>
            <a:lvl1pPr algn="r" defTabSz="1012825" eaLnBrk="1" hangingPunct="1">
              <a:defRPr sz="1200">
                <a:latin typeface="Calibri" pitchFamily="34" charset="0"/>
              </a:defRPr>
            </a:lvl1pPr>
          </a:lstStyle>
          <a:p>
            <a:fld id="{85F9C073-3CE7-45D1-842F-E116D64901FE}" type="slidenum">
              <a:rPr lang="ja-JP" altLang="en-US"/>
              <a:pPr/>
              <a:t>‹#›</a:t>
            </a:fld>
            <a:endParaRPr lang="ja-JP" altLang="en-US"/>
          </a:p>
        </p:txBody>
      </p:sp>
    </p:spTree>
    <p:extLst>
      <p:ext uri="{BB962C8B-B14F-4D97-AF65-F5344CB8AC3E}">
        <p14:creationId xmlns:p14="http://schemas.microsoft.com/office/powerpoint/2010/main" val="869368868"/>
      </p:ext>
    </p:extLst>
  </p:cSld>
  <p:clrMap bg1="lt1" tx1="dk1" bg2="lt2" tx2="dk2" accent1="accent1" accent2="accent2" accent3="accent3" accent4="accent4" accent5="accent5" accent6="accent6" hlink="hlink" folHlink="folHlink"/>
  <p:hf hdr="0" ftr="0" dt="0"/>
  <p:notesStyle>
    <a:lvl1pPr algn="l" defTabSz="1003300" rtl="0" eaLnBrk="0" fontAlgn="base" hangingPunct="0">
      <a:spcBef>
        <a:spcPct val="30000"/>
      </a:spcBef>
      <a:spcAft>
        <a:spcPct val="0"/>
      </a:spcAft>
      <a:defRPr kumimoji="1" sz="1300" kern="1200">
        <a:solidFill>
          <a:schemeClr val="tx1"/>
        </a:solidFill>
        <a:latin typeface="+mn-lt"/>
        <a:ea typeface="+mn-ea"/>
        <a:cs typeface="+mn-cs"/>
      </a:defRPr>
    </a:lvl1pPr>
    <a:lvl2pPr marL="501650" algn="l" defTabSz="1003300" rtl="0" eaLnBrk="0" fontAlgn="base" hangingPunct="0">
      <a:spcBef>
        <a:spcPct val="30000"/>
      </a:spcBef>
      <a:spcAft>
        <a:spcPct val="0"/>
      </a:spcAft>
      <a:defRPr kumimoji="1" sz="1300" kern="1200">
        <a:solidFill>
          <a:schemeClr val="tx1"/>
        </a:solidFill>
        <a:latin typeface="+mn-lt"/>
        <a:ea typeface="+mn-ea"/>
        <a:cs typeface="+mn-cs"/>
      </a:defRPr>
    </a:lvl2pPr>
    <a:lvl3pPr marL="1003300" algn="l" defTabSz="1003300" rtl="0" eaLnBrk="0" fontAlgn="base" hangingPunct="0">
      <a:spcBef>
        <a:spcPct val="30000"/>
      </a:spcBef>
      <a:spcAft>
        <a:spcPct val="0"/>
      </a:spcAft>
      <a:defRPr kumimoji="1" sz="1300" kern="1200">
        <a:solidFill>
          <a:schemeClr val="tx1"/>
        </a:solidFill>
        <a:latin typeface="+mn-lt"/>
        <a:ea typeface="+mn-ea"/>
        <a:cs typeface="+mn-cs"/>
      </a:defRPr>
    </a:lvl3pPr>
    <a:lvl4pPr marL="1506538" algn="l" defTabSz="1003300" rtl="0" eaLnBrk="0" fontAlgn="base" hangingPunct="0">
      <a:spcBef>
        <a:spcPct val="30000"/>
      </a:spcBef>
      <a:spcAft>
        <a:spcPct val="0"/>
      </a:spcAft>
      <a:defRPr kumimoji="1" sz="1300" kern="1200">
        <a:solidFill>
          <a:schemeClr val="tx1"/>
        </a:solidFill>
        <a:latin typeface="+mn-lt"/>
        <a:ea typeface="+mn-ea"/>
        <a:cs typeface="+mn-cs"/>
      </a:defRPr>
    </a:lvl4pPr>
    <a:lvl5pPr marL="2008188" algn="l" defTabSz="1003300" rtl="0" eaLnBrk="0" fontAlgn="base" hangingPunct="0">
      <a:spcBef>
        <a:spcPct val="30000"/>
      </a:spcBef>
      <a:spcAft>
        <a:spcPct val="0"/>
      </a:spcAft>
      <a:defRPr kumimoji="1" sz="1300" kern="1200">
        <a:solidFill>
          <a:schemeClr val="tx1"/>
        </a:solidFill>
        <a:latin typeface="+mn-lt"/>
        <a:ea typeface="+mn-ea"/>
        <a:cs typeface="+mn-cs"/>
      </a:defRPr>
    </a:lvl5pPr>
    <a:lvl6pPr marL="2512085" algn="l" defTabSz="1004834" rtl="0" eaLnBrk="1" latinLnBrk="0" hangingPunct="1">
      <a:defRPr kumimoji="1" sz="1300" kern="1200">
        <a:solidFill>
          <a:schemeClr val="tx1"/>
        </a:solidFill>
        <a:latin typeface="+mn-lt"/>
        <a:ea typeface="+mn-ea"/>
        <a:cs typeface="+mn-cs"/>
      </a:defRPr>
    </a:lvl6pPr>
    <a:lvl7pPr marL="3014502" algn="l" defTabSz="1004834" rtl="0" eaLnBrk="1" latinLnBrk="0" hangingPunct="1">
      <a:defRPr kumimoji="1" sz="1300" kern="1200">
        <a:solidFill>
          <a:schemeClr val="tx1"/>
        </a:solidFill>
        <a:latin typeface="+mn-lt"/>
        <a:ea typeface="+mn-ea"/>
        <a:cs typeface="+mn-cs"/>
      </a:defRPr>
    </a:lvl7pPr>
    <a:lvl8pPr marL="3516920" algn="l" defTabSz="1004834" rtl="0" eaLnBrk="1" latinLnBrk="0" hangingPunct="1">
      <a:defRPr kumimoji="1" sz="1300" kern="1200">
        <a:solidFill>
          <a:schemeClr val="tx1"/>
        </a:solidFill>
        <a:latin typeface="+mn-lt"/>
        <a:ea typeface="+mn-ea"/>
        <a:cs typeface="+mn-cs"/>
      </a:defRPr>
    </a:lvl8pPr>
    <a:lvl9pPr marL="4019337" algn="l" defTabSz="1004834" rtl="0" eaLnBrk="1" latinLnBrk="0" hangingPunct="1">
      <a:defRPr kumimoji="1"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0243"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ja-JP" smtClean="0"/>
          </a:p>
        </p:txBody>
      </p:sp>
      <p:sp>
        <p:nvSpPr>
          <p:cNvPr id="10244" name="スライド番号プレースホルダー 3"/>
          <p:cNvSpPr>
            <a:spLocks noGrp="1"/>
          </p:cNvSpPr>
          <p:nvPr>
            <p:ph type="sldNum" sz="quarter" idx="5"/>
          </p:nvPr>
        </p:nvSpPr>
        <p:spPr bwMode="auto">
          <a:noFill/>
          <a:ln>
            <a:miter lim="800000"/>
            <a:headEnd/>
            <a:tailEnd/>
          </a:ln>
        </p:spPr>
        <p:txBody>
          <a:bodyPr/>
          <a:lstStyle/>
          <a:p>
            <a:fld id="{C10961A2-BAD9-43B1-882B-BF18497E7AB3}" type="slidenum">
              <a:rPr lang="ja-JP" altLang="en-US"/>
              <a:pPr/>
              <a:t>1</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33795"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ja-JP" smtClean="0"/>
          </a:p>
        </p:txBody>
      </p:sp>
      <p:sp>
        <p:nvSpPr>
          <p:cNvPr id="33796" name="スライド番号プレースホルダー 3"/>
          <p:cNvSpPr>
            <a:spLocks noGrp="1"/>
          </p:cNvSpPr>
          <p:nvPr>
            <p:ph type="sldNum" sz="quarter" idx="5"/>
          </p:nvPr>
        </p:nvSpPr>
        <p:spPr bwMode="auto">
          <a:noFill/>
          <a:ln>
            <a:miter lim="800000"/>
            <a:headEnd/>
            <a:tailEnd/>
          </a:ln>
        </p:spPr>
        <p:txBody>
          <a:bodyPr/>
          <a:lstStyle/>
          <a:p>
            <a:fld id="{93F5BFE3-4AFA-4A09-891A-2195E1B1FE13}" type="slidenum">
              <a:rPr lang="ja-JP" altLang="en-US"/>
              <a:pPr/>
              <a:t>15</a:t>
            </a:fld>
            <a:endParaRPr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35843"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35844" name="スライド番号プレースホルダー 3"/>
          <p:cNvSpPr>
            <a:spLocks noGrp="1"/>
          </p:cNvSpPr>
          <p:nvPr>
            <p:ph type="sldNum" sz="quarter" idx="5"/>
          </p:nvPr>
        </p:nvSpPr>
        <p:spPr bwMode="auto">
          <a:noFill/>
          <a:ln>
            <a:miter lim="800000"/>
            <a:headEnd/>
            <a:tailEnd/>
          </a:ln>
        </p:spPr>
        <p:txBody>
          <a:bodyPr/>
          <a:lstStyle/>
          <a:p>
            <a:fld id="{DEBB2FDB-8C08-4148-9D4A-FF89F396BFDE}" type="slidenum">
              <a:rPr lang="ja-JP" altLang="en-US"/>
              <a:pPr/>
              <a:t>16</a:t>
            </a:fld>
            <a:endParaRPr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37891"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defTabSz="920750"/>
            <a:endParaRPr lang="en-US" altLang="ja-JP" smtClean="0"/>
          </a:p>
        </p:txBody>
      </p:sp>
      <p:sp>
        <p:nvSpPr>
          <p:cNvPr id="37892" name="スライド番号プレースホルダー 3"/>
          <p:cNvSpPr>
            <a:spLocks noGrp="1"/>
          </p:cNvSpPr>
          <p:nvPr>
            <p:ph type="sldNum" sz="quarter" idx="5"/>
          </p:nvPr>
        </p:nvSpPr>
        <p:spPr bwMode="auto">
          <a:noFill/>
          <a:ln>
            <a:miter lim="800000"/>
            <a:headEnd/>
            <a:tailEnd/>
          </a:ln>
        </p:spPr>
        <p:txBody>
          <a:bodyPr/>
          <a:lstStyle/>
          <a:p>
            <a:fld id="{B61D3691-B22A-47B7-BAF9-A436B962E352}" type="slidenum">
              <a:rPr lang="ja-JP" altLang="en-US"/>
              <a:pPr/>
              <a:t>17</a:t>
            </a:fld>
            <a:endParaRPr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39939"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defTabSz="920750" eaLnBrk="1" hangingPunct="1">
              <a:spcBef>
                <a:spcPct val="0"/>
              </a:spcBef>
            </a:pPr>
            <a:endParaRPr lang="ja-JP" altLang="en-US" smtClean="0"/>
          </a:p>
        </p:txBody>
      </p:sp>
      <p:sp>
        <p:nvSpPr>
          <p:cNvPr id="39940" name="スライド番号プレースホルダー 3"/>
          <p:cNvSpPr>
            <a:spLocks noGrp="1"/>
          </p:cNvSpPr>
          <p:nvPr>
            <p:ph type="sldNum" sz="quarter" idx="5"/>
          </p:nvPr>
        </p:nvSpPr>
        <p:spPr bwMode="auto">
          <a:noFill/>
          <a:ln>
            <a:miter lim="800000"/>
            <a:headEnd/>
            <a:tailEnd/>
          </a:ln>
        </p:spPr>
        <p:txBody>
          <a:bodyPr/>
          <a:lstStyle/>
          <a:p>
            <a:fld id="{64EC5448-BE7F-44C6-8495-EEE2B1376598}" type="slidenum">
              <a:rPr lang="ja-JP" altLang="en-US"/>
              <a:pPr/>
              <a:t>18</a:t>
            </a:fld>
            <a:endParaRPr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41987"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ja-JP" smtClean="0"/>
          </a:p>
        </p:txBody>
      </p:sp>
      <p:sp>
        <p:nvSpPr>
          <p:cNvPr id="41988" name="スライド番号プレースホルダー 3"/>
          <p:cNvSpPr>
            <a:spLocks noGrp="1"/>
          </p:cNvSpPr>
          <p:nvPr>
            <p:ph type="sldNum" sz="quarter" idx="5"/>
          </p:nvPr>
        </p:nvSpPr>
        <p:spPr bwMode="auto">
          <a:noFill/>
          <a:ln>
            <a:miter lim="800000"/>
            <a:headEnd/>
            <a:tailEnd/>
          </a:ln>
        </p:spPr>
        <p:txBody>
          <a:bodyPr/>
          <a:lstStyle/>
          <a:p>
            <a:fld id="{045776BB-7596-4A8E-B7BB-13A15D29E5FE}" type="slidenum">
              <a:rPr lang="ja-JP" altLang="en-US"/>
              <a:pPr/>
              <a:t>19</a:t>
            </a:fld>
            <a:endParaRPr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44035"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ja-JP" smtClean="0"/>
          </a:p>
        </p:txBody>
      </p:sp>
      <p:sp>
        <p:nvSpPr>
          <p:cNvPr id="44036" name="スライド番号プレースホルダー 3"/>
          <p:cNvSpPr>
            <a:spLocks noGrp="1"/>
          </p:cNvSpPr>
          <p:nvPr>
            <p:ph type="sldNum" sz="quarter" idx="5"/>
          </p:nvPr>
        </p:nvSpPr>
        <p:spPr bwMode="auto">
          <a:noFill/>
          <a:ln>
            <a:miter lim="800000"/>
            <a:headEnd/>
            <a:tailEnd/>
          </a:ln>
        </p:spPr>
        <p:txBody>
          <a:bodyPr/>
          <a:lstStyle/>
          <a:p>
            <a:fld id="{DC7F8C74-22A2-4A14-A60A-FFC272D8EEB7}" type="slidenum">
              <a:rPr lang="ja-JP" altLang="en-US"/>
              <a:pPr/>
              <a:t>20</a:t>
            </a:fld>
            <a:endParaRPr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46083"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ja-JP" smtClean="0"/>
          </a:p>
        </p:txBody>
      </p:sp>
      <p:sp>
        <p:nvSpPr>
          <p:cNvPr id="46084" name="スライド番号プレースホルダー 3"/>
          <p:cNvSpPr>
            <a:spLocks noGrp="1"/>
          </p:cNvSpPr>
          <p:nvPr>
            <p:ph type="sldNum" sz="quarter" idx="5"/>
          </p:nvPr>
        </p:nvSpPr>
        <p:spPr bwMode="auto">
          <a:noFill/>
          <a:ln>
            <a:miter lim="800000"/>
            <a:headEnd/>
            <a:tailEnd/>
          </a:ln>
        </p:spPr>
        <p:txBody>
          <a:bodyPr/>
          <a:lstStyle/>
          <a:p>
            <a:fld id="{02DFDDB2-7EA6-40F3-9009-7F23994D4DF0}" type="slidenum">
              <a:rPr lang="ja-JP" altLang="en-US"/>
              <a:pPr/>
              <a:t>21</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48131"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48132" name="スライド番号プレースホルダー 3"/>
          <p:cNvSpPr>
            <a:spLocks noGrp="1"/>
          </p:cNvSpPr>
          <p:nvPr>
            <p:ph type="sldNum" sz="quarter" idx="5"/>
          </p:nvPr>
        </p:nvSpPr>
        <p:spPr bwMode="auto">
          <a:noFill/>
          <a:ln>
            <a:miter lim="800000"/>
            <a:headEnd/>
            <a:tailEnd/>
          </a:ln>
        </p:spPr>
        <p:txBody>
          <a:bodyPr/>
          <a:lstStyle/>
          <a:p>
            <a:fld id="{1E2736E7-7C9A-4009-8826-F7892DFD43DD}" type="slidenum">
              <a:rPr lang="ja-JP" altLang="en-US"/>
              <a:pPr/>
              <a:t>22</a:t>
            </a:fld>
            <a:endParaRPr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50179"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ja-JP" smtClean="0"/>
          </a:p>
        </p:txBody>
      </p:sp>
      <p:sp>
        <p:nvSpPr>
          <p:cNvPr id="50180" name="スライド番号プレースホルダー 3"/>
          <p:cNvSpPr>
            <a:spLocks noGrp="1"/>
          </p:cNvSpPr>
          <p:nvPr>
            <p:ph type="sldNum" sz="quarter" idx="5"/>
          </p:nvPr>
        </p:nvSpPr>
        <p:spPr bwMode="auto">
          <a:noFill/>
          <a:ln>
            <a:miter lim="800000"/>
            <a:headEnd/>
            <a:tailEnd/>
          </a:ln>
        </p:spPr>
        <p:txBody>
          <a:bodyPr/>
          <a:lstStyle/>
          <a:p>
            <a:fld id="{EB42A460-28A0-4547-AC5F-65EE41402E93}" type="slidenum">
              <a:rPr lang="ja-JP" altLang="en-US"/>
              <a:pPr/>
              <a:t>23</a:t>
            </a:fld>
            <a:endParaRPr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52227"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52228" name="スライド番号プレースホルダー 3"/>
          <p:cNvSpPr>
            <a:spLocks noGrp="1"/>
          </p:cNvSpPr>
          <p:nvPr>
            <p:ph type="sldNum" sz="quarter" idx="5"/>
          </p:nvPr>
        </p:nvSpPr>
        <p:spPr bwMode="auto">
          <a:noFill/>
          <a:ln>
            <a:miter lim="800000"/>
            <a:headEnd/>
            <a:tailEnd/>
          </a:ln>
        </p:spPr>
        <p:txBody>
          <a:bodyPr/>
          <a:lstStyle/>
          <a:p>
            <a:fld id="{690A77C0-7AC7-41DB-AD4C-B3B09E07C880}" type="slidenum">
              <a:rPr lang="ja-JP" altLang="en-US"/>
              <a:pPr/>
              <a:t>24</a:t>
            </a:fld>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2291"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12292" name="スライド番号プレースホルダー 3"/>
          <p:cNvSpPr>
            <a:spLocks noGrp="1"/>
          </p:cNvSpPr>
          <p:nvPr>
            <p:ph type="sldNum" sz="quarter" idx="5"/>
          </p:nvPr>
        </p:nvSpPr>
        <p:spPr bwMode="auto">
          <a:noFill/>
          <a:ln>
            <a:miter lim="800000"/>
            <a:headEnd/>
            <a:tailEnd/>
          </a:ln>
        </p:spPr>
        <p:txBody>
          <a:bodyPr/>
          <a:lstStyle/>
          <a:p>
            <a:fld id="{5BC1090A-DEE8-4257-BC70-FC6D939CC144}" type="slidenum">
              <a:rPr lang="ja-JP" altLang="en-US"/>
              <a:pPr/>
              <a:t>2</a:t>
            </a:fld>
            <a:endParaRPr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p:txBody>
          <a:bodyPr/>
          <a:lstStyle/>
          <a:p>
            <a:pPr eaLnBrk="1" hangingPunct="1">
              <a:defRPr/>
            </a:pPr>
            <a:endParaRPr lang="ja-JP" altLang="en-US" dirty="0">
              <a:latin typeface="+mn-ea"/>
            </a:endParaRPr>
          </a:p>
        </p:txBody>
      </p:sp>
      <p:sp>
        <p:nvSpPr>
          <p:cNvPr id="54276" name="スライド番号プレースホルダー 3"/>
          <p:cNvSpPr>
            <a:spLocks noGrp="1"/>
          </p:cNvSpPr>
          <p:nvPr>
            <p:ph type="sldNum" sz="quarter" idx="5"/>
          </p:nvPr>
        </p:nvSpPr>
        <p:spPr bwMode="auto">
          <a:noFill/>
          <a:ln>
            <a:miter lim="800000"/>
            <a:headEnd/>
            <a:tailEnd/>
          </a:ln>
        </p:spPr>
        <p:txBody>
          <a:bodyPr/>
          <a:lstStyle/>
          <a:p>
            <a:fld id="{3D7BE887-37A5-4E6F-AFF2-8F30E2EE384E}" type="slidenum">
              <a:rPr lang="ja-JP" altLang="en-US"/>
              <a:pPr/>
              <a:t>25</a:t>
            </a:fld>
            <a:endParaRPr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p:txBody>
          <a:bodyPr/>
          <a:lstStyle/>
          <a:p>
            <a:pPr eaLnBrk="1" hangingPunct="1">
              <a:defRPr/>
            </a:pPr>
            <a:endParaRPr lang="ja-JP" altLang="en-US" dirty="0">
              <a:latin typeface="+mn-ea"/>
            </a:endParaRPr>
          </a:p>
        </p:txBody>
      </p:sp>
      <p:sp>
        <p:nvSpPr>
          <p:cNvPr id="56324" name="スライド番号プレースホルダー 3"/>
          <p:cNvSpPr>
            <a:spLocks noGrp="1"/>
          </p:cNvSpPr>
          <p:nvPr>
            <p:ph type="sldNum" sz="quarter" idx="5"/>
          </p:nvPr>
        </p:nvSpPr>
        <p:spPr bwMode="auto">
          <a:noFill/>
          <a:ln>
            <a:miter lim="800000"/>
            <a:headEnd/>
            <a:tailEnd/>
          </a:ln>
        </p:spPr>
        <p:txBody>
          <a:bodyPr/>
          <a:lstStyle/>
          <a:p>
            <a:fld id="{80494900-9341-415D-A9D6-F1EE6E071158}" type="slidenum">
              <a:rPr lang="ja-JP" altLang="en-US">
                <a:solidFill>
                  <a:srgbClr val="000000"/>
                </a:solidFill>
              </a:rPr>
              <a:pPr/>
              <a:t>26</a:t>
            </a:fld>
            <a:endParaRPr lang="ja-JP" altLang="en-US">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58371"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8372" name="スライド番号プレースホルダー 3"/>
          <p:cNvSpPr>
            <a:spLocks noGrp="1"/>
          </p:cNvSpPr>
          <p:nvPr>
            <p:ph type="sldNum" sz="quarter" idx="5"/>
          </p:nvPr>
        </p:nvSpPr>
        <p:spPr bwMode="auto">
          <a:noFill/>
          <a:ln>
            <a:miter lim="800000"/>
            <a:headEnd/>
            <a:tailEnd/>
          </a:ln>
        </p:spPr>
        <p:txBody>
          <a:bodyPr/>
          <a:lstStyle/>
          <a:p>
            <a:pPr defTabSz="911225"/>
            <a:fld id="{44872A19-9711-4A08-A7B7-013EA96E7D15}" type="slidenum">
              <a:rPr lang="ja-JP" altLang="en-US">
                <a:solidFill>
                  <a:srgbClr val="000000"/>
                </a:solidFill>
              </a:rPr>
              <a:pPr defTabSz="911225"/>
              <a:t>27</a:t>
            </a:fld>
            <a:endParaRPr lang="ja-JP"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4339"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ltLang="ja-JP" smtClean="0"/>
          </a:p>
        </p:txBody>
      </p:sp>
      <p:sp>
        <p:nvSpPr>
          <p:cNvPr id="14340" name="スライド番号プレースホルダー 3"/>
          <p:cNvSpPr>
            <a:spLocks noGrp="1"/>
          </p:cNvSpPr>
          <p:nvPr>
            <p:ph type="sldNum" sz="quarter" idx="5"/>
          </p:nvPr>
        </p:nvSpPr>
        <p:spPr bwMode="auto">
          <a:noFill/>
          <a:ln>
            <a:miter lim="800000"/>
            <a:headEnd/>
            <a:tailEnd/>
          </a:ln>
        </p:spPr>
        <p:txBody>
          <a:bodyPr/>
          <a:lstStyle/>
          <a:p>
            <a:fld id="{36B2D3AC-E756-4B98-9FF4-0999F09CC92D}" type="slidenum">
              <a:rPr lang="ja-JP" altLang="en-US"/>
              <a:pPr/>
              <a:t>3</a:t>
            </a:fld>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6387"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16388" name="スライド番号プレースホルダー 3"/>
          <p:cNvSpPr>
            <a:spLocks noGrp="1"/>
          </p:cNvSpPr>
          <p:nvPr>
            <p:ph type="sldNum" sz="quarter" idx="5"/>
          </p:nvPr>
        </p:nvSpPr>
        <p:spPr bwMode="auto">
          <a:noFill/>
          <a:ln>
            <a:miter lim="800000"/>
            <a:headEnd/>
            <a:tailEnd/>
          </a:ln>
        </p:spPr>
        <p:txBody>
          <a:bodyPr/>
          <a:lstStyle/>
          <a:p>
            <a:fld id="{F8D99F21-5029-4FA0-89CE-E94695ADEF7D}" type="slidenum">
              <a:rPr lang="ja-JP" altLang="en-US"/>
              <a:pPr/>
              <a:t>4</a:t>
            </a:fld>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8435"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18436" name="スライド番号プレースホルダー 3"/>
          <p:cNvSpPr>
            <a:spLocks noGrp="1"/>
          </p:cNvSpPr>
          <p:nvPr>
            <p:ph type="sldNum" sz="quarter" idx="5"/>
          </p:nvPr>
        </p:nvSpPr>
        <p:spPr bwMode="auto">
          <a:noFill/>
          <a:ln>
            <a:miter lim="800000"/>
            <a:headEnd/>
            <a:tailEnd/>
          </a:ln>
        </p:spPr>
        <p:txBody>
          <a:bodyPr/>
          <a:lstStyle/>
          <a:p>
            <a:fld id="{FF0729CB-BC10-4773-AE54-72821764D8C9}" type="slidenum">
              <a:rPr lang="ja-JP" altLang="en-US"/>
              <a:pPr/>
              <a:t>5</a:t>
            </a:fld>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25603"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25604" name="スライド番号プレースホルダー 3"/>
          <p:cNvSpPr>
            <a:spLocks noGrp="1"/>
          </p:cNvSpPr>
          <p:nvPr>
            <p:ph type="sldNum" sz="quarter" idx="5"/>
          </p:nvPr>
        </p:nvSpPr>
        <p:spPr bwMode="auto">
          <a:noFill/>
          <a:ln>
            <a:miter lim="800000"/>
            <a:headEnd/>
            <a:tailEnd/>
          </a:ln>
        </p:spPr>
        <p:txBody>
          <a:bodyPr/>
          <a:lstStyle/>
          <a:p>
            <a:fld id="{4C434D93-5B56-4834-A74C-9EDAC59FF26C}" type="slidenum">
              <a:rPr lang="ja-JP" altLang="en-US"/>
              <a:pPr/>
              <a:t>11</a:t>
            </a:fld>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p:txBody>
          <a:bodyPr/>
          <a:lstStyle/>
          <a:p>
            <a:pPr eaLnBrk="1" hangingPunct="1">
              <a:defRPr/>
            </a:pPr>
            <a:endParaRPr lang="ja-JP" altLang="en-US" dirty="0" smtClean="0">
              <a:latin typeface="+mn-ea"/>
            </a:endParaRPr>
          </a:p>
        </p:txBody>
      </p:sp>
      <p:sp>
        <p:nvSpPr>
          <p:cNvPr id="27652" name="スライド番号プレースホルダー 3"/>
          <p:cNvSpPr>
            <a:spLocks noGrp="1"/>
          </p:cNvSpPr>
          <p:nvPr>
            <p:ph type="sldNum" sz="quarter" idx="5"/>
          </p:nvPr>
        </p:nvSpPr>
        <p:spPr bwMode="auto">
          <a:noFill/>
          <a:ln>
            <a:miter lim="800000"/>
            <a:headEnd/>
            <a:tailEnd/>
          </a:ln>
        </p:spPr>
        <p:txBody>
          <a:bodyPr/>
          <a:lstStyle/>
          <a:p>
            <a:fld id="{2CD703BC-C78D-4390-B387-F5D30F4D6B4C}" type="slidenum">
              <a:rPr lang="ja-JP" altLang="en-US"/>
              <a:pPr/>
              <a:t>12</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3" name="ノート プレースホルダー 2"/>
          <p:cNvSpPr>
            <a:spLocks noGrp="1"/>
          </p:cNvSpPr>
          <p:nvPr>
            <p:ph type="body" idx="1"/>
          </p:nvPr>
        </p:nvSpPr>
        <p:spPr/>
        <p:txBody>
          <a:bodyPr/>
          <a:lstStyle/>
          <a:p>
            <a:pPr eaLnBrk="1" hangingPunct="1">
              <a:defRPr/>
            </a:pPr>
            <a:endParaRPr lang="ja-JP" altLang="en-US" dirty="0" smtClean="0">
              <a:latin typeface="+mn-ea"/>
            </a:endParaRPr>
          </a:p>
        </p:txBody>
      </p:sp>
      <p:sp>
        <p:nvSpPr>
          <p:cNvPr id="29700" name="スライド番号プレースホルダー 3"/>
          <p:cNvSpPr>
            <a:spLocks noGrp="1"/>
          </p:cNvSpPr>
          <p:nvPr>
            <p:ph type="sldNum" sz="quarter" idx="5"/>
          </p:nvPr>
        </p:nvSpPr>
        <p:spPr bwMode="auto">
          <a:noFill/>
          <a:ln>
            <a:miter lim="800000"/>
            <a:headEnd/>
            <a:tailEnd/>
          </a:ln>
        </p:spPr>
        <p:txBody>
          <a:bodyPr/>
          <a:lstStyle/>
          <a:p>
            <a:fld id="{C5FC1DE6-2AD3-4C0F-B318-05369B86C3A8}" type="slidenum">
              <a:rPr lang="ja-JP" altLang="en-US"/>
              <a:pPr/>
              <a:t>13</a:t>
            </a:fld>
            <a:endParaRPr lang="ja-JP" altLang="en-US"/>
          </a:p>
        </p:txBody>
      </p:sp>
      <p:sp>
        <p:nvSpPr>
          <p:cNvPr id="5" name="角丸四角形 4"/>
          <p:cNvSpPr/>
          <p:nvPr/>
        </p:nvSpPr>
        <p:spPr>
          <a:xfrm>
            <a:off x="1001713" y="3300413"/>
            <a:ext cx="4657725" cy="798512"/>
          </a:xfrm>
          <a:prstGeom prst="roundRect">
            <a:avLst>
              <a:gd name="adj" fmla="val 10401"/>
            </a:avLst>
          </a:prstGeom>
          <a:solidFill>
            <a:srgbClr val="FFFFFF">
              <a:alpha val="50196"/>
            </a:srgbClr>
          </a:solidFill>
          <a:ln w="25400" cap="flat" cmpd="sng" algn="ctr">
            <a:solidFill>
              <a:sysClr val="windowText" lastClr="000000">
                <a:lumMod val="50000"/>
                <a:lumOff val="50000"/>
              </a:sysClr>
            </a:solidFill>
            <a:prstDash val="solid"/>
          </a:ln>
          <a:effectLst/>
        </p:spPr>
        <p:txBody>
          <a:bodyPr lIns="92212" tIns="46107" rIns="92212" bIns="46107" anchor="ctr"/>
          <a:lstStyle/>
          <a:p>
            <a:pPr defTabSz="922127" eaLnBrk="1" fontAlgn="auto" hangingPunct="1">
              <a:spcBef>
                <a:spcPts val="0"/>
              </a:spcBef>
              <a:spcAft>
                <a:spcPts val="0"/>
              </a:spcAft>
              <a:defRPr/>
            </a:pPr>
            <a:endParaRPr kumimoji="0" lang="ja-JP" altLang="en-US" sz="1200" kern="0" dirty="0">
              <a:solidFill>
                <a:prstClr val="black">
                  <a:lumMod val="75000"/>
                  <a:lumOff val="25000"/>
                </a:prstClr>
              </a:solidFill>
              <a:latin typeface="メイリオ" pitchFamily="50" charset="-128"/>
              <a:ea typeface="メイリオ" pitchFamily="50" charset="-128"/>
              <a:cs typeface="メイリオ" pitchFamily="50"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31747"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31748" name="スライド番号プレースホルダー 3"/>
          <p:cNvSpPr>
            <a:spLocks noGrp="1"/>
          </p:cNvSpPr>
          <p:nvPr>
            <p:ph type="sldNum" sz="quarter" idx="5"/>
          </p:nvPr>
        </p:nvSpPr>
        <p:spPr bwMode="auto">
          <a:noFill/>
          <a:ln>
            <a:miter lim="800000"/>
            <a:headEnd/>
            <a:tailEnd/>
          </a:ln>
        </p:spPr>
        <p:txBody>
          <a:bodyPr/>
          <a:lstStyle/>
          <a:p>
            <a:fld id="{17E6191F-609B-494A-BB73-6376E09B8E69}" type="slidenum">
              <a:rPr lang="ja-JP" altLang="en-US"/>
              <a:pPr/>
              <a:t>14</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pic>
        <p:nvPicPr>
          <p:cNvPr id="5" name="図 11" descr="cover_graphic_org_depth1.jpg"/>
          <p:cNvPicPr>
            <a:picLocks noChangeAspect="1"/>
          </p:cNvPicPr>
          <p:nvPr userDrawn="1"/>
        </p:nvPicPr>
        <p:blipFill>
          <a:blip r:embed="rId2"/>
          <a:srcRect/>
          <a:stretch>
            <a:fillRect/>
          </a:stretch>
        </p:blipFill>
        <p:spPr bwMode="auto">
          <a:xfrm>
            <a:off x="6577013" y="3175"/>
            <a:ext cx="3781425" cy="7223125"/>
          </a:xfrm>
          <a:prstGeom prst="rect">
            <a:avLst/>
          </a:prstGeom>
          <a:noFill/>
          <a:ln w="9525">
            <a:noFill/>
            <a:miter lim="800000"/>
            <a:headEnd/>
            <a:tailEnd/>
          </a:ln>
        </p:spPr>
      </p:pic>
      <p:pic>
        <p:nvPicPr>
          <p:cNvPr id="6" name="図 13" descr="bar_cover_ppt.jpg"/>
          <p:cNvPicPr>
            <a:picLocks noChangeAspect="1"/>
          </p:cNvPicPr>
          <p:nvPr userDrawn="1"/>
        </p:nvPicPr>
        <p:blipFill>
          <a:blip r:embed="rId3"/>
          <a:srcRect/>
          <a:stretch>
            <a:fillRect/>
          </a:stretch>
        </p:blipFill>
        <p:spPr bwMode="auto">
          <a:xfrm>
            <a:off x="0" y="1588"/>
            <a:ext cx="361950" cy="7223125"/>
          </a:xfrm>
          <a:prstGeom prst="rect">
            <a:avLst/>
          </a:prstGeom>
          <a:noFill/>
          <a:ln w="9525">
            <a:noFill/>
            <a:miter lim="800000"/>
            <a:headEnd/>
            <a:tailEnd/>
          </a:ln>
        </p:spPr>
      </p:pic>
      <p:sp>
        <p:nvSpPr>
          <p:cNvPr id="7" name="正方形/長方形 12"/>
          <p:cNvSpPr/>
          <p:nvPr userDrawn="1"/>
        </p:nvSpPr>
        <p:spPr>
          <a:xfrm>
            <a:off x="0" y="0"/>
            <a:ext cx="361950" cy="7226300"/>
          </a:xfrm>
          <a:prstGeom prst="rect">
            <a:avLst/>
          </a:prstGeom>
          <a:gradFill>
            <a:gsLst>
              <a:gs pos="0">
                <a:schemeClr val="tx2">
                  <a:lumMod val="75000"/>
                  <a:lumOff val="25000"/>
                </a:schemeClr>
              </a:gs>
              <a:gs pos="36000">
                <a:schemeClr val="bg1"/>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8" name="正方形/長方形 14"/>
          <p:cNvSpPr>
            <a:spLocks noChangeArrowheads="1"/>
          </p:cNvSpPr>
          <p:nvPr userDrawn="1"/>
        </p:nvSpPr>
        <p:spPr bwMode="auto">
          <a:xfrm>
            <a:off x="349250" y="6986588"/>
            <a:ext cx="7697788" cy="260350"/>
          </a:xfrm>
          <a:prstGeom prst="rect">
            <a:avLst/>
          </a:prstGeom>
          <a:noFill/>
          <a:ln w="9525">
            <a:noFill/>
            <a:miter lim="800000"/>
            <a:headEnd/>
            <a:tailEnd/>
          </a:ln>
        </p:spPr>
        <p:txBody>
          <a:bodyPr>
            <a:spAutoFit/>
          </a:bodyPr>
          <a:lstStyle/>
          <a:p>
            <a:pPr eaLnBrk="1" hangingPunct="1"/>
            <a:r>
              <a:rPr lang="en-US" altLang="ja-JP" sz="1100"/>
              <a:t>Copyright © Ministry of Health, Labour and Welfare, All Right reserved.</a:t>
            </a:r>
          </a:p>
        </p:txBody>
      </p:sp>
      <p:sp>
        <p:nvSpPr>
          <p:cNvPr id="2" name="タイトル 1"/>
          <p:cNvSpPr>
            <a:spLocks noGrp="1"/>
          </p:cNvSpPr>
          <p:nvPr>
            <p:ph type="ctrTitle"/>
          </p:nvPr>
        </p:nvSpPr>
        <p:spPr>
          <a:xfrm>
            <a:off x="655200" y="2918619"/>
            <a:ext cx="5760640" cy="523220"/>
          </a:xfrm>
          <a:prstGeom prst="rect">
            <a:avLst/>
          </a:prstGeom>
        </p:spPr>
        <p:txBody>
          <a:bodyPr anchor="b">
            <a:spAutoFit/>
          </a:bodyPr>
          <a:lstStyle>
            <a:lvl1pPr algn="l">
              <a:lnSpc>
                <a:spcPct val="100000"/>
              </a:lnSpc>
              <a:defRPr sz="2800" baseline="0">
                <a:latin typeface="Arial" pitchFamily="34" charset="0"/>
                <a:ea typeface="ＭＳ Ｐゴシック" pitchFamily="50" charset="-128"/>
              </a:defRPr>
            </a:lvl1pPr>
          </a:lstStyle>
          <a:p>
            <a:r>
              <a:rPr lang="ja-JP" altLang="en-US" dirty="0" smtClean="0"/>
              <a:t>マスタ タイトルの書式設定</a:t>
            </a:r>
            <a:endParaRPr lang="ja-JP" altLang="en-US" dirty="0"/>
          </a:p>
        </p:txBody>
      </p:sp>
      <p:sp>
        <p:nvSpPr>
          <p:cNvPr id="3" name="サブタイトル 2"/>
          <p:cNvSpPr>
            <a:spLocks noGrp="1"/>
          </p:cNvSpPr>
          <p:nvPr>
            <p:ph type="subTitle" idx="1"/>
          </p:nvPr>
        </p:nvSpPr>
        <p:spPr>
          <a:xfrm>
            <a:off x="655200" y="3459842"/>
            <a:ext cx="5760640" cy="369332"/>
          </a:xfrm>
          <a:prstGeom prst="rect">
            <a:avLst/>
          </a:prstGeom>
        </p:spPr>
        <p:txBody>
          <a:bodyPr>
            <a:spAutoFit/>
          </a:bodyPr>
          <a:lstStyle>
            <a:lvl1pPr marL="0" indent="0" algn="l">
              <a:lnSpc>
                <a:spcPct val="100000"/>
              </a:lnSpc>
              <a:spcBef>
                <a:spcPts val="0"/>
              </a:spcBef>
              <a:buNone/>
              <a:defRPr sz="1800" baseline="0">
                <a:solidFill>
                  <a:schemeClr val="tx1"/>
                </a:solidFill>
                <a:latin typeface="Arial" pitchFamily="34" charset="0"/>
                <a:ea typeface="ＭＳ Ｐゴシック" pitchFamily="50" charset="-128"/>
              </a:defRPr>
            </a:lvl1pPr>
            <a:lvl2pPr marL="502417" indent="0" algn="ctr">
              <a:buNone/>
              <a:defRPr>
                <a:solidFill>
                  <a:schemeClr val="tx1">
                    <a:tint val="75000"/>
                  </a:schemeClr>
                </a:solidFill>
              </a:defRPr>
            </a:lvl2pPr>
            <a:lvl3pPr marL="1004834" indent="0" algn="ctr">
              <a:buNone/>
              <a:defRPr>
                <a:solidFill>
                  <a:schemeClr val="tx1">
                    <a:tint val="75000"/>
                  </a:schemeClr>
                </a:solidFill>
              </a:defRPr>
            </a:lvl3pPr>
            <a:lvl4pPr marL="1507251" indent="0" algn="ctr">
              <a:buNone/>
              <a:defRPr>
                <a:solidFill>
                  <a:schemeClr val="tx1">
                    <a:tint val="75000"/>
                  </a:schemeClr>
                </a:solidFill>
              </a:defRPr>
            </a:lvl4pPr>
            <a:lvl5pPr marL="2009668" indent="0" algn="ctr">
              <a:buNone/>
              <a:defRPr>
                <a:solidFill>
                  <a:schemeClr val="tx1">
                    <a:tint val="75000"/>
                  </a:schemeClr>
                </a:solidFill>
              </a:defRPr>
            </a:lvl5pPr>
            <a:lvl6pPr marL="2512085" indent="0" algn="ctr">
              <a:buNone/>
              <a:defRPr>
                <a:solidFill>
                  <a:schemeClr val="tx1">
                    <a:tint val="75000"/>
                  </a:schemeClr>
                </a:solidFill>
              </a:defRPr>
            </a:lvl6pPr>
            <a:lvl7pPr marL="3014502" indent="0" algn="ctr">
              <a:buNone/>
              <a:defRPr>
                <a:solidFill>
                  <a:schemeClr val="tx1">
                    <a:tint val="75000"/>
                  </a:schemeClr>
                </a:solidFill>
              </a:defRPr>
            </a:lvl7pPr>
            <a:lvl8pPr marL="3516920" indent="0" algn="ctr">
              <a:buNone/>
              <a:defRPr>
                <a:solidFill>
                  <a:schemeClr val="tx1">
                    <a:tint val="75000"/>
                  </a:schemeClr>
                </a:solidFill>
              </a:defRPr>
            </a:lvl8pPr>
            <a:lvl9pPr marL="4019337" indent="0" algn="ctr">
              <a:buNone/>
              <a:defRPr>
                <a:solidFill>
                  <a:schemeClr val="tx1">
                    <a:tint val="75000"/>
                  </a:schemeClr>
                </a:solidFill>
              </a:defRPr>
            </a:lvl9pPr>
          </a:lstStyle>
          <a:p>
            <a:r>
              <a:rPr lang="ja-JP" altLang="en-US" dirty="0" smtClean="0"/>
              <a:t>マスタ サブタイトルの書式設定</a:t>
            </a:r>
            <a:endParaRPr lang="ja-JP" altLang="en-US" dirty="0"/>
          </a:p>
        </p:txBody>
      </p:sp>
      <p:sp>
        <p:nvSpPr>
          <p:cNvPr id="22" name="テキスト プレースホルダ 21"/>
          <p:cNvSpPr>
            <a:spLocks noGrp="1"/>
          </p:cNvSpPr>
          <p:nvPr>
            <p:ph type="body" sz="quarter" idx="11"/>
          </p:nvPr>
        </p:nvSpPr>
        <p:spPr>
          <a:xfrm>
            <a:off x="655200" y="792000"/>
            <a:ext cx="5760000" cy="369332"/>
          </a:xfrm>
          <a:prstGeom prst="rect">
            <a:avLst/>
          </a:prstGeom>
        </p:spPr>
        <p:txBody>
          <a:bodyPr>
            <a:spAutoFit/>
          </a:bodyPr>
          <a:lstStyle>
            <a:lvl1pPr>
              <a:buFontTx/>
              <a:buNone/>
              <a:defRPr sz="1800" baseline="0">
                <a:latin typeface="Arial" pitchFamily="34" charset="0"/>
                <a:ea typeface="ＭＳ Ｐゴシック" pitchFamily="50" charset="-128"/>
              </a:defRPr>
            </a:lvl1pPr>
          </a:lstStyle>
          <a:p>
            <a:pPr lvl="0"/>
            <a:r>
              <a:rPr lang="ja-JP" altLang="en-US" dirty="0" smtClean="0"/>
              <a:t>マスタ テキストの書式設定</a:t>
            </a:r>
          </a:p>
        </p:txBody>
      </p:sp>
      <p:sp>
        <p:nvSpPr>
          <p:cNvPr id="9" name="日付プレースホルダ 3"/>
          <p:cNvSpPr>
            <a:spLocks noGrp="1"/>
          </p:cNvSpPr>
          <p:nvPr>
            <p:ph type="dt" sz="half" idx="12"/>
          </p:nvPr>
        </p:nvSpPr>
        <p:spPr>
          <a:xfrm>
            <a:off x="673100" y="4175125"/>
            <a:ext cx="1122363" cy="307975"/>
          </a:xfrm>
          <a:prstGeom prst="rect">
            <a:avLst/>
          </a:prstGeom>
        </p:spPr>
        <p:txBody>
          <a:bodyPr wrap="square">
            <a:spAutoFit/>
          </a:bodyPr>
          <a:lstStyle>
            <a:lvl1pPr defTabSz="1004834" eaLnBrk="1" fontAlgn="auto" hangingPunct="1">
              <a:spcBef>
                <a:spcPts val="0"/>
              </a:spcBef>
              <a:spcAft>
                <a:spcPts val="0"/>
              </a:spcAft>
              <a:defRPr sz="1400" baseline="0">
                <a:latin typeface="Arial" pitchFamily="34" charset="0"/>
                <a:ea typeface="ＭＳ Ｐゴシック" pitchFamily="50" charset="-128"/>
              </a:defRPr>
            </a:lvl1pPr>
          </a:lstStyle>
          <a:p>
            <a:pPr>
              <a:defRPr/>
            </a:pPr>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01D48017-076E-4E9D-9077-B1E9AF4EB10E}" type="datetime1">
              <a:rPr lang="ja-JP" altLang="en-US"/>
              <a:pPr>
                <a:defRPr/>
              </a:pPr>
              <a:t>2021/11/26</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fld id="{CD221613-6DA7-43C5-BC2A-B30B662F4FB9}" type="slidenum">
              <a:rPr lang="ja-JP" altLang="en-US"/>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9FEEAFB8-3854-4EA0-8968-4D5150E11EFD}" type="datetime1">
              <a:rPr lang="ja-JP" altLang="en-US"/>
              <a:pPr>
                <a:defRPr/>
              </a:pPr>
              <a:t>2021/11/26</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fld id="{5F780C6C-064B-4257-BEF2-8AA28BC5C037}" type="slidenum">
              <a:rPr lang="ja-JP" altLang="en-US"/>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17922" y="287714"/>
            <a:ext cx="3407855" cy="1224456"/>
          </a:xfrm>
        </p:spPr>
        <p:txBody>
          <a:bodyPr anchor="b"/>
          <a:lstStyle>
            <a:lvl1pPr algn="l">
              <a:defRPr sz="2092"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4049935" y="287716"/>
            <a:ext cx="5790655" cy="6167447"/>
          </a:xfrm>
        </p:spPr>
        <p:txBody>
          <a:bodyPr/>
          <a:lstStyle>
            <a:lvl1pPr>
              <a:defRPr sz="3347"/>
            </a:lvl1pPr>
            <a:lvl2pPr>
              <a:defRPr sz="2928"/>
            </a:lvl2pPr>
            <a:lvl3pPr>
              <a:defRPr sz="2510"/>
            </a:lvl3pPr>
            <a:lvl4pPr>
              <a:defRPr sz="2092"/>
            </a:lvl4pPr>
            <a:lvl5pPr>
              <a:defRPr sz="2092"/>
            </a:lvl5pPr>
            <a:lvl6pPr>
              <a:defRPr sz="2092"/>
            </a:lvl6pPr>
            <a:lvl7pPr>
              <a:defRPr sz="2092"/>
            </a:lvl7pPr>
            <a:lvl8pPr>
              <a:defRPr sz="2092"/>
            </a:lvl8pPr>
            <a:lvl9pPr>
              <a:defRPr sz="209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517922" y="1512173"/>
            <a:ext cx="3407855" cy="4942990"/>
          </a:xfrm>
        </p:spPr>
        <p:txBody>
          <a:bodyPr/>
          <a:lstStyle>
            <a:lvl1pPr marL="0" indent="0">
              <a:buNone/>
              <a:defRPr sz="1464"/>
            </a:lvl1pPr>
            <a:lvl2pPr marL="477130" indent="0">
              <a:buNone/>
              <a:defRPr sz="1255"/>
            </a:lvl2pPr>
            <a:lvl3pPr marL="954253" indent="0">
              <a:buNone/>
              <a:defRPr sz="1046"/>
            </a:lvl3pPr>
            <a:lvl4pPr marL="1431383" indent="0">
              <a:buNone/>
              <a:defRPr sz="941"/>
            </a:lvl4pPr>
            <a:lvl5pPr marL="1908504" indent="0">
              <a:buNone/>
              <a:defRPr sz="941"/>
            </a:lvl5pPr>
            <a:lvl6pPr marL="2385633" indent="0">
              <a:buNone/>
              <a:defRPr sz="941"/>
            </a:lvl6pPr>
            <a:lvl7pPr marL="2862758" indent="0">
              <a:buNone/>
              <a:defRPr sz="941"/>
            </a:lvl7pPr>
            <a:lvl8pPr marL="3339887" indent="0">
              <a:buNone/>
              <a:defRPr sz="941"/>
            </a:lvl8pPr>
            <a:lvl9pPr marL="3817010" indent="0">
              <a:buNone/>
              <a:defRPr sz="941"/>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143CAABA-82C5-4722-9BBF-A492E362B84D}" type="datetime1">
              <a:rPr lang="ja-JP" altLang="en-US"/>
              <a:pPr>
                <a:defRPr/>
              </a:pPr>
              <a:t>2021/11/26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629F9118-D518-4CA3-88D3-E4425001A08E}" type="slidenum">
              <a:rPr lang="ja-JP" altLang="en-US"/>
              <a:pPr/>
              <a:t>‹#›</a:t>
            </a:fld>
            <a:endParaRPr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30326" y="5058410"/>
            <a:ext cx="6215063" cy="597174"/>
          </a:xfrm>
        </p:spPr>
        <p:txBody>
          <a:bodyPr anchor="b"/>
          <a:lstStyle>
            <a:lvl1pPr algn="l">
              <a:defRPr sz="2092"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030326" y="645683"/>
            <a:ext cx="6215063" cy="4335780"/>
          </a:xfrm>
        </p:spPr>
        <p:txBody>
          <a:bodyPr rtlCol="0">
            <a:normAutofit/>
          </a:bodyPr>
          <a:lstStyle>
            <a:lvl1pPr marL="0" indent="0">
              <a:buNone/>
              <a:defRPr sz="3347"/>
            </a:lvl1pPr>
            <a:lvl2pPr marL="477130" indent="0">
              <a:buNone/>
              <a:defRPr sz="2928"/>
            </a:lvl2pPr>
            <a:lvl3pPr marL="954253" indent="0">
              <a:buNone/>
              <a:defRPr sz="2510"/>
            </a:lvl3pPr>
            <a:lvl4pPr marL="1431383" indent="0">
              <a:buNone/>
              <a:defRPr sz="2092"/>
            </a:lvl4pPr>
            <a:lvl5pPr marL="1908504" indent="0">
              <a:buNone/>
              <a:defRPr sz="2092"/>
            </a:lvl5pPr>
            <a:lvl6pPr marL="2385633" indent="0">
              <a:buNone/>
              <a:defRPr sz="2092"/>
            </a:lvl6pPr>
            <a:lvl7pPr marL="2862758" indent="0">
              <a:buNone/>
              <a:defRPr sz="2092"/>
            </a:lvl7pPr>
            <a:lvl8pPr marL="3339887" indent="0">
              <a:buNone/>
              <a:defRPr sz="2092"/>
            </a:lvl8pPr>
            <a:lvl9pPr marL="3817010" indent="0">
              <a:buNone/>
              <a:defRPr sz="2092"/>
            </a:lvl9pPr>
          </a:lstStyle>
          <a:p>
            <a:pPr lvl="0"/>
            <a:endParaRPr lang="ja-JP" altLang="en-US" noProof="0"/>
          </a:p>
        </p:txBody>
      </p:sp>
      <p:sp>
        <p:nvSpPr>
          <p:cNvPr id="4" name="テキスト プレースホルダー 3"/>
          <p:cNvSpPr>
            <a:spLocks noGrp="1"/>
          </p:cNvSpPr>
          <p:nvPr>
            <p:ph type="body" sz="half" idx="2"/>
          </p:nvPr>
        </p:nvSpPr>
        <p:spPr>
          <a:xfrm>
            <a:off x="2030326" y="5655585"/>
            <a:ext cx="6215063" cy="848086"/>
          </a:xfrm>
        </p:spPr>
        <p:txBody>
          <a:bodyPr/>
          <a:lstStyle>
            <a:lvl1pPr marL="0" indent="0">
              <a:buNone/>
              <a:defRPr sz="1464"/>
            </a:lvl1pPr>
            <a:lvl2pPr marL="477130" indent="0">
              <a:buNone/>
              <a:defRPr sz="1255"/>
            </a:lvl2pPr>
            <a:lvl3pPr marL="954253" indent="0">
              <a:buNone/>
              <a:defRPr sz="1046"/>
            </a:lvl3pPr>
            <a:lvl4pPr marL="1431383" indent="0">
              <a:buNone/>
              <a:defRPr sz="941"/>
            </a:lvl4pPr>
            <a:lvl5pPr marL="1908504" indent="0">
              <a:buNone/>
              <a:defRPr sz="941"/>
            </a:lvl5pPr>
            <a:lvl6pPr marL="2385633" indent="0">
              <a:buNone/>
              <a:defRPr sz="941"/>
            </a:lvl6pPr>
            <a:lvl7pPr marL="2862758" indent="0">
              <a:buNone/>
              <a:defRPr sz="941"/>
            </a:lvl7pPr>
            <a:lvl8pPr marL="3339887" indent="0">
              <a:buNone/>
              <a:defRPr sz="941"/>
            </a:lvl8pPr>
            <a:lvl9pPr marL="3817010" indent="0">
              <a:buNone/>
              <a:defRPr sz="941"/>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04A126B4-E49A-4265-8C1C-AF3ECB35A182}" type="datetime1">
              <a:rPr lang="ja-JP" altLang="en-US"/>
              <a:pPr>
                <a:defRPr/>
              </a:pPr>
              <a:t>2021/11/26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B65A402F-654F-45B5-B93E-4F20265A7D9E}" type="slidenum">
              <a:rPr lang="ja-JP" altLang="en-US"/>
              <a:pPr/>
              <a:t>‹#›</a:t>
            </a:fld>
            <a:endParaRPr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72F593E5-5189-41D6-877A-1EDFF21C4019}" type="datetime1">
              <a:rPr lang="ja-JP" altLang="en-US"/>
              <a:pPr>
                <a:defRPr/>
              </a:pPr>
              <a:t>2021/11/26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5673E208-DAC1-4CE9-9D3A-1B8F4991EDA8}" type="slidenum">
              <a:rPr lang="ja-JP" altLang="en-US"/>
              <a:pPr/>
              <a:t>‹#›</a:t>
            </a:fld>
            <a:endParaRPr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135690" y="289393"/>
            <a:ext cx="2523072" cy="6165774"/>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561082" y="289393"/>
            <a:ext cx="7401967" cy="616577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444CC27-F521-472E-BC45-787C99B51219}" type="datetime1">
              <a:rPr lang="ja-JP" altLang="en-US"/>
              <a:pPr>
                <a:defRPr/>
              </a:pPr>
              <a:t>2021/11/26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DBB81560-66F7-448D-908D-A98384CAAF7D}" type="slidenum">
              <a:rPr lang="ja-JP" altLang="en-US"/>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本文">
    <p:spTree>
      <p:nvGrpSpPr>
        <p:cNvPr id="1" name=""/>
        <p:cNvGrpSpPr/>
        <p:nvPr/>
      </p:nvGrpSpPr>
      <p:grpSpPr>
        <a:xfrm>
          <a:off x="0" y="0"/>
          <a:ext cx="0" cy="0"/>
          <a:chOff x="0" y="0"/>
          <a:chExt cx="0" cy="0"/>
        </a:xfrm>
      </p:grpSpPr>
      <p:sp>
        <p:nvSpPr>
          <p:cNvPr id="4" name="正方形/長方形 10"/>
          <p:cNvSpPr/>
          <p:nvPr userDrawn="1"/>
        </p:nvSpPr>
        <p:spPr>
          <a:xfrm>
            <a:off x="0" y="6708775"/>
            <a:ext cx="10358438" cy="517525"/>
          </a:xfrm>
          <a:prstGeom prst="rect">
            <a:avLst/>
          </a:prstGeom>
          <a:gradFill>
            <a:gsLst>
              <a:gs pos="0">
                <a:schemeClr val="tx2">
                  <a:lumMod val="75000"/>
                  <a:lumOff val="25000"/>
                </a:schemeClr>
              </a:gs>
              <a:gs pos="50000">
                <a:schemeClr val="bg1"/>
              </a:gs>
              <a:gs pos="100000">
                <a:schemeClr val="accent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6" name="正方形/長方形 11"/>
          <p:cNvSpPr/>
          <p:nvPr userDrawn="1"/>
        </p:nvSpPr>
        <p:spPr>
          <a:xfrm>
            <a:off x="0" y="0"/>
            <a:ext cx="282575" cy="3973513"/>
          </a:xfrm>
          <a:prstGeom prst="rect">
            <a:avLst/>
          </a:prstGeom>
          <a:gradFill>
            <a:gsLst>
              <a:gs pos="0">
                <a:schemeClr val="accent3"/>
              </a:gs>
              <a:gs pos="31000">
                <a:schemeClr val="bg1"/>
              </a:gs>
              <a:gs pos="100000">
                <a:schemeClr val="tx2">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 name="正方形/長方形 13"/>
          <p:cNvSpPr>
            <a:spLocks noChangeArrowheads="1"/>
          </p:cNvSpPr>
          <p:nvPr userDrawn="1"/>
        </p:nvSpPr>
        <p:spPr bwMode="auto">
          <a:xfrm>
            <a:off x="2644775" y="6837363"/>
            <a:ext cx="7697788" cy="261937"/>
          </a:xfrm>
          <a:prstGeom prst="rect">
            <a:avLst/>
          </a:prstGeom>
          <a:noFill/>
          <a:ln w="9525">
            <a:noFill/>
            <a:miter lim="800000"/>
            <a:headEnd/>
            <a:tailEnd/>
          </a:ln>
        </p:spPr>
        <p:txBody>
          <a:bodyPr>
            <a:spAutoFit/>
          </a:bodyPr>
          <a:lstStyle/>
          <a:p>
            <a:pPr algn="r" eaLnBrk="1" hangingPunct="1"/>
            <a:r>
              <a:rPr lang="en-US" altLang="ja-JP" sz="1100"/>
              <a:t>Copyright © Ministry of Health, Labour and Welfare, All Right reserved.</a:t>
            </a:r>
          </a:p>
        </p:txBody>
      </p:sp>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5" name="コンテンツ プレースホルダ 4"/>
          <p:cNvSpPr>
            <a:spLocks noGrp="1"/>
          </p:cNvSpPr>
          <p:nvPr>
            <p:ph sz="quarter" idx="11"/>
          </p:nvPr>
        </p:nvSpPr>
        <p:spPr>
          <a:xfrm>
            <a:off x="642938" y="878400"/>
            <a:ext cx="9432000" cy="5616000"/>
          </a:xfrm>
        </p:spPr>
        <p:txBody>
          <a:bodyPr>
            <a:no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正方形/長方形 11"/>
          <p:cNvSpPr>
            <a:spLocks noChangeArrowheads="1"/>
          </p:cNvSpPr>
          <p:nvPr userDrawn="1"/>
        </p:nvSpPr>
        <p:spPr bwMode="auto">
          <a:xfrm>
            <a:off x="2644775" y="6964363"/>
            <a:ext cx="7697788" cy="261937"/>
          </a:xfrm>
          <a:prstGeom prst="rect">
            <a:avLst/>
          </a:prstGeom>
          <a:noFill/>
          <a:ln w="9525">
            <a:noFill/>
            <a:miter lim="800000"/>
            <a:headEnd/>
            <a:tailEnd/>
          </a:ln>
        </p:spPr>
        <p:txBody>
          <a:bodyPr>
            <a:spAutoFit/>
          </a:bodyPr>
          <a:lstStyle/>
          <a:p>
            <a:pPr algn="r" eaLnBrk="1" hangingPunct="1"/>
            <a:r>
              <a:rPr lang="en-US" altLang="ja-JP" sz="1100"/>
              <a:t>Copyright © Ministry of Health, Labour and Welfare, All Right reserved.</a:t>
            </a:r>
          </a:p>
        </p:txBody>
      </p:sp>
      <p:sp>
        <p:nvSpPr>
          <p:cNvPr id="3" name="スライド番号プレースホルダ 3"/>
          <p:cNvSpPr>
            <a:spLocks noGrp="1"/>
          </p:cNvSpPr>
          <p:nvPr>
            <p:ph type="sldNum" sz="quarter" idx="10"/>
          </p:nvPr>
        </p:nvSpPr>
        <p:spPr>
          <a:xfrm>
            <a:off x="211138" y="6826250"/>
            <a:ext cx="358775" cy="225425"/>
          </a:xfrm>
        </p:spPr>
        <p:txBody>
          <a:bodyPr/>
          <a:lstStyle>
            <a:lvl1pPr>
              <a:defRPr/>
            </a:lvl1pPr>
          </a:lstStyle>
          <a:p>
            <a:fld id="{1BBBDFC9-0110-4C69-94CF-1AF42095B0AA}" type="slidenum">
              <a:rPr lang="ja-JP" altLang="en-US"/>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エンドページ">
    <p:spTree>
      <p:nvGrpSpPr>
        <p:cNvPr id="1" name=""/>
        <p:cNvGrpSpPr/>
        <p:nvPr/>
      </p:nvGrpSpPr>
      <p:grpSpPr>
        <a:xfrm>
          <a:off x="0" y="0"/>
          <a:ext cx="0" cy="0"/>
          <a:chOff x="0" y="0"/>
          <a:chExt cx="0" cy="0"/>
        </a:xfrm>
      </p:grpSpPr>
      <p:pic>
        <p:nvPicPr>
          <p:cNvPr id="4" name="図 11" descr="cover_graphic_org_depth1.jpg"/>
          <p:cNvPicPr>
            <a:picLocks noChangeAspect="1"/>
          </p:cNvPicPr>
          <p:nvPr userDrawn="1"/>
        </p:nvPicPr>
        <p:blipFill>
          <a:blip r:embed="rId2"/>
          <a:srcRect/>
          <a:stretch>
            <a:fillRect/>
          </a:stretch>
        </p:blipFill>
        <p:spPr bwMode="auto">
          <a:xfrm>
            <a:off x="6577013" y="3175"/>
            <a:ext cx="3781425" cy="7223125"/>
          </a:xfrm>
          <a:prstGeom prst="rect">
            <a:avLst/>
          </a:prstGeom>
          <a:noFill/>
          <a:ln w="9525">
            <a:noFill/>
            <a:miter lim="800000"/>
            <a:headEnd/>
            <a:tailEnd/>
          </a:ln>
        </p:spPr>
      </p:pic>
      <p:pic>
        <p:nvPicPr>
          <p:cNvPr id="5" name="図 12" descr="bar_textpage_ppt.jpg"/>
          <p:cNvPicPr>
            <a:picLocks noChangeAspect="1"/>
          </p:cNvPicPr>
          <p:nvPr userDrawn="1"/>
        </p:nvPicPr>
        <p:blipFill>
          <a:blip r:embed="rId3"/>
          <a:srcRect/>
          <a:stretch>
            <a:fillRect/>
          </a:stretch>
        </p:blipFill>
        <p:spPr bwMode="auto">
          <a:xfrm>
            <a:off x="0" y="0"/>
            <a:ext cx="250825" cy="3886200"/>
          </a:xfrm>
          <a:prstGeom prst="rect">
            <a:avLst/>
          </a:prstGeom>
          <a:noFill/>
          <a:ln w="9525">
            <a:noFill/>
            <a:miter lim="800000"/>
            <a:headEnd/>
            <a:tailEnd/>
          </a:ln>
        </p:spPr>
      </p:pic>
      <p:sp>
        <p:nvSpPr>
          <p:cNvPr id="6" name="正方形/長方形 12"/>
          <p:cNvSpPr/>
          <p:nvPr userDrawn="1"/>
        </p:nvSpPr>
        <p:spPr>
          <a:xfrm>
            <a:off x="0" y="0"/>
            <a:ext cx="282575" cy="3973513"/>
          </a:xfrm>
          <a:prstGeom prst="rect">
            <a:avLst/>
          </a:prstGeom>
          <a:gradFill>
            <a:gsLst>
              <a:gs pos="0">
                <a:schemeClr val="accent3"/>
              </a:gs>
              <a:gs pos="31000">
                <a:schemeClr val="bg1"/>
              </a:gs>
              <a:gs pos="100000">
                <a:schemeClr val="tx2">
                  <a:lumMod val="75000"/>
                  <a:lumOff val="2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7" name="正方形/長方形 14"/>
          <p:cNvSpPr>
            <a:spLocks noChangeArrowheads="1"/>
          </p:cNvSpPr>
          <p:nvPr userDrawn="1"/>
        </p:nvSpPr>
        <p:spPr bwMode="auto">
          <a:xfrm>
            <a:off x="0" y="6973888"/>
            <a:ext cx="7697788" cy="261937"/>
          </a:xfrm>
          <a:prstGeom prst="rect">
            <a:avLst/>
          </a:prstGeom>
          <a:noFill/>
          <a:ln w="9525">
            <a:noFill/>
            <a:miter lim="800000"/>
            <a:headEnd/>
            <a:tailEnd/>
          </a:ln>
        </p:spPr>
        <p:txBody>
          <a:bodyPr>
            <a:spAutoFit/>
          </a:bodyPr>
          <a:lstStyle/>
          <a:p>
            <a:pPr eaLnBrk="1" hangingPunct="1"/>
            <a:r>
              <a:rPr lang="en-US" altLang="ja-JP" sz="1100"/>
              <a:t>Copyright © Ministry of Health, Labour and Welfare, All Right reserved.</a:t>
            </a:r>
          </a:p>
        </p:txBody>
      </p:sp>
      <p:sp>
        <p:nvSpPr>
          <p:cNvPr id="2" name="タイトル 1"/>
          <p:cNvSpPr>
            <a:spLocks noGrp="1"/>
          </p:cNvSpPr>
          <p:nvPr>
            <p:ph type="title"/>
          </p:nvPr>
        </p:nvSpPr>
        <p:spPr>
          <a:xfrm>
            <a:off x="655199" y="816888"/>
            <a:ext cx="5748155" cy="363176"/>
          </a:xfrm>
          <a:prstGeom prst="rect">
            <a:avLst/>
          </a:prstGeom>
        </p:spPr>
        <p:txBody>
          <a:bodyPr anchor="b">
            <a:spAutoFit/>
          </a:bodyPr>
          <a:lstStyle>
            <a:lvl1pPr algn="l">
              <a:lnSpc>
                <a:spcPct val="110000"/>
              </a:lnSpc>
              <a:defRPr sz="1600" baseline="0">
                <a:latin typeface="Arial" pitchFamily="34" charset="0"/>
                <a:ea typeface="ＭＳ Ｐゴシック" pitchFamily="50" charset="-128"/>
              </a:defRPr>
            </a:lvl1pPr>
          </a:lstStyle>
          <a:p>
            <a:r>
              <a:rPr lang="ja-JP" altLang="en-US" dirty="0" smtClean="0"/>
              <a:t>マスタ タイトルの書式設定</a:t>
            </a:r>
            <a:endParaRPr lang="ja-JP" altLang="en-US" dirty="0"/>
          </a:p>
        </p:txBody>
      </p:sp>
      <p:sp>
        <p:nvSpPr>
          <p:cNvPr id="20" name="テキスト プレースホルダ 19"/>
          <p:cNvSpPr>
            <a:spLocks noGrp="1"/>
          </p:cNvSpPr>
          <p:nvPr>
            <p:ph type="body" sz="quarter" idx="10"/>
          </p:nvPr>
        </p:nvSpPr>
        <p:spPr>
          <a:xfrm>
            <a:off x="2826000" y="2965076"/>
            <a:ext cx="3599830" cy="972000"/>
          </a:xfrm>
          <a:prstGeom prst="rect">
            <a:avLst/>
          </a:prstGeom>
        </p:spPr>
        <p:txBody>
          <a:bodyPr lIns="36000" tIns="36000" rIns="36000" bIns="36000" anchor="b">
            <a:noAutofit/>
          </a:bodyPr>
          <a:lstStyle>
            <a:lvl1pPr>
              <a:lnSpc>
                <a:spcPct val="120000"/>
              </a:lnSpc>
              <a:spcBef>
                <a:spcPts val="0"/>
              </a:spcBef>
              <a:buFontTx/>
              <a:buNone/>
              <a:defRPr sz="1300" baseline="0">
                <a:latin typeface="Arial" pitchFamily="34" charset="0"/>
                <a:ea typeface="ＭＳ Ｐゴシック" pitchFamily="50" charset="-128"/>
              </a:defRPr>
            </a:lvl1pPr>
          </a:lstStyle>
          <a:p>
            <a:pPr lvl="0"/>
            <a:r>
              <a:rPr lang="ja-JP" altLang="en-US" dirty="0" smtClean="0"/>
              <a:t>マスタ テキストの書式設定</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76964" y="2245003"/>
            <a:ext cx="8804672" cy="1548971"/>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553847" y="4094903"/>
            <a:ext cx="7250906" cy="1846721"/>
          </a:xfrm>
        </p:spPr>
        <p:txBody>
          <a:bodyPr/>
          <a:lstStyle>
            <a:lvl1pPr marL="0" indent="0" algn="ctr">
              <a:buNone/>
              <a:defRPr>
                <a:solidFill>
                  <a:schemeClr val="tx1">
                    <a:tint val="75000"/>
                  </a:schemeClr>
                </a:solidFill>
              </a:defRPr>
            </a:lvl1pPr>
            <a:lvl2pPr marL="477130" indent="0" algn="ctr">
              <a:buNone/>
              <a:defRPr>
                <a:solidFill>
                  <a:schemeClr val="tx1">
                    <a:tint val="75000"/>
                  </a:schemeClr>
                </a:solidFill>
              </a:defRPr>
            </a:lvl2pPr>
            <a:lvl3pPr marL="954253" indent="0" algn="ctr">
              <a:buNone/>
              <a:defRPr>
                <a:solidFill>
                  <a:schemeClr val="tx1">
                    <a:tint val="75000"/>
                  </a:schemeClr>
                </a:solidFill>
              </a:defRPr>
            </a:lvl3pPr>
            <a:lvl4pPr marL="1431383" indent="0" algn="ctr">
              <a:buNone/>
              <a:defRPr>
                <a:solidFill>
                  <a:schemeClr val="tx1">
                    <a:tint val="75000"/>
                  </a:schemeClr>
                </a:solidFill>
              </a:defRPr>
            </a:lvl4pPr>
            <a:lvl5pPr marL="1908504" indent="0" algn="ctr">
              <a:buNone/>
              <a:defRPr>
                <a:solidFill>
                  <a:schemeClr val="tx1">
                    <a:tint val="75000"/>
                  </a:schemeClr>
                </a:solidFill>
              </a:defRPr>
            </a:lvl5pPr>
            <a:lvl6pPr marL="2385633" indent="0" algn="ctr">
              <a:buNone/>
              <a:defRPr>
                <a:solidFill>
                  <a:schemeClr val="tx1">
                    <a:tint val="75000"/>
                  </a:schemeClr>
                </a:solidFill>
              </a:defRPr>
            </a:lvl6pPr>
            <a:lvl7pPr marL="2862758" indent="0" algn="ctr">
              <a:buNone/>
              <a:defRPr>
                <a:solidFill>
                  <a:schemeClr val="tx1">
                    <a:tint val="75000"/>
                  </a:schemeClr>
                </a:solidFill>
              </a:defRPr>
            </a:lvl7pPr>
            <a:lvl8pPr marL="3339887" indent="0" algn="ctr">
              <a:buNone/>
              <a:defRPr>
                <a:solidFill>
                  <a:schemeClr val="tx1">
                    <a:tint val="75000"/>
                  </a:schemeClr>
                </a:solidFill>
              </a:defRPr>
            </a:lvl8pPr>
            <a:lvl9pPr marL="381701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8BF944D9-9A56-4403-8268-C8DF9C72FCFF}" type="datetime1">
              <a:rPr lang="ja-JP" altLang="en-US"/>
              <a:pPr>
                <a:defRPr/>
              </a:pPr>
              <a:t>2021/11/26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F7D7DEA6-8E42-410E-869E-4C1FD53C6608}" type="slidenum">
              <a:rPr lang="ja-JP" altLang="en-US"/>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E6B93F06-0B4A-489F-90DC-AFB8FF85A0A1}" type="datetime1">
              <a:rPr lang="ja-JP" altLang="en-US"/>
              <a:pPr>
                <a:defRPr/>
              </a:pPr>
              <a:t>2021/11/26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1DA2466A-0F49-4690-BF84-D475113D9322}" type="slidenum">
              <a:rPr lang="ja-JP" altLang="en-US"/>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18320" y="4643733"/>
            <a:ext cx="8804672" cy="1435223"/>
          </a:xfrm>
        </p:spPr>
        <p:txBody>
          <a:bodyPr anchor="t"/>
          <a:lstStyle>
            <a:lvl1pPr algn="l">
              <a:defRPr sz="4183"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818320" y="3062815"/>
            <a:ext cx="8804672" cy="1580753"/>
          </a:xfrm>
        </p:spPr>
        <p:txBody>
          <a:bodyPr anchor="b"/>
          <a:lstStyle>
            <a:lvl1pPr marL="0" indent="0">
              <a:buNone/>
              <a:defRPr sz="2092">
                <a:solidFill>
                  <a:schemeClr val="tx1">
                    <a:tint val="75000"/>
                  </a:schemeClr>
                </a:solidFill>
              </a:defRPr>
            </a:lvl1pPr>
            <a:lvl2pPr marL="477130" indent="0">
              <a:buNone/>
              <a:defRPr sz="1882">
                <a:solidFill>
                  <a:schemeClr val="tx1">
                    <a:tint val="75000"/>
                  </a:schemeClr>
                </a:solidFill>
              </a:defRPr>
            </a:lvl2pPr>
            <a:lvl3pPr marL="954253" indent="0">
              <a:buNone/>
              <a:defRPr sz="1673">
                <a:solidFill>
                  <a:schemeClr val="tx1">
                    <a:tint val="75000"/>
                  </a:schemeClr>
                </a:solidFill>
              </a:defRPr>
            </a:lvl3pPr>
            <a:lvl4pPr marL="1431383" indent="0">
              <a:buNone/>
              <a:defRPr sz="1464">
                <a:solidFill>
                  <a:schemeClr val="tx1">
                    <a:tint val="75000"/>
                  </a:schemeClr>
                </a:solidFill>
              </a:defRPr>
            </a:lvl4pPr>
            <a:lvl5pPr marL="1908504" indent="0">
              <a:buNone/>
              <a:defRPr sz="1464">
                <a:solidFill>
                  <a:schemeClr val="tx1">
                    <a:tint val="75000"/>
                  </a:schemeClr>
                </a:solidFill>
              </a:defRPr>
            </a:lvl5pPr>
            <a:lvl6pPr marL="2385633" indent="0">
              <a:buNone/>
              <a:defRPr sz="1464">
                <a:solidFill>
                  <a:schemeClr val="tx1">
                    <a:tint val="75000"/>
                  </a:schemeClr>
                </a:solidFill>
              </a:defRPr>
            </a:lvl6pPr>
            <a:lvl7pPr marL="2862758" indent="0">
              <a:buNone/>
              <a:defRPr sz="1464">
                <a:solidFill>
                  <a:schemeClr val="tx1">
                    <a:tint val="75000"/>
                  </a:schemeClr>
                </a:solidFill>
              </a:defRPr>
            </a:lvl7pPr>
            <a:lvl8pPr marL="3339887" indent="0">
              <a:buNone/>
              <a:defRPr sz="1464">
                <a:solidFill>
                  <a:schemeClr val="tx1">
                    <a:tint val="75000"/>
                  </a:schemeClr>
                </a:solidFill>
              </a:defRPr>
            </a:lvl8pPr>
            <a:lvl9pPr marL="3817010" indent="0">
              <a:buNone/>
              <a:defRPr sz="1464">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2C1A6D1A-603C-4E3D-90D6-52A3D1A1F074}" type="datetime1">
              <a:rPr lang="ja-JP" altLang="en-US"/>
              <a:pPr>
                <a:defRPr/>
              </a:pPr>
              <a:t>2021/11/26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729DA1E4-57C6-4F87-8911-2FFEB9725CF2}" type="slidenum">
              <a:rPr lang="ja-JP" altLang="en-US"/>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561082" y="1686141"/>
            <a:ext cx="4961621" cy="4769024"/>
          </a:xfrm>
        </p:spPr>
        <p:txBody>
          <a:bodyPr/>
          <a:lstStyle>
            <a:lvl1pPr>
              <a:defRPr sz="2928"/>
            </a:lvl1pPr>
            <a:lvl2pPr>
              <a:defRPr sz="2510"/>
            </a:lvl2pPr>
            <a:lvl3pPr>
              <a:defRPr sz="2092"/>
            </a:lvl3pPr>
            <a:lvl4pPr>
              <a:defRPr sz="1882"/>
            </a:lvl4pPr>
            <a:lvl5pPr>
              <a:defRPr sz="1882"/>
            </a:lvl5pPr>
            <a:lvl6pPr>
              <a:defRPr sz="1882"/>
            </a:lvl6pPr>
            <a:lvl7pPr>
              <a:defRPr sz="1882"/>
            </a:lvl7pPr>
            <a:lvl8pPr>
              <a:defRPr sz="1882"/>
            </a:lvl8pPr>
            <a:lvl9pPr>
              <a:defRPr sz="188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5695445" y="1686141"/>
            <a:ext cx="4963419" cy="4769024"/>
          </a:xfrm>
        </p:spPr>
        <p:txBody>
          <a:bodyPr/>
          <a:lstStyle>
            <a:lvl1pPr>
              <a:defRPr sz="2928"/>
            </a:lvl1pPr>
            <a:lvl2pPr>
              <a:defRPr sz="2510"/>
            </a:lvl2pPr>
            <a:lvl3pPr>
              <a:defRPr sz="2092"/>
            </a:lvl3pPr>
            <a:lvl4pPr>
              <a:defRPr sz="1882"/>
            </a:lvl4pPr>
            <a:lvl5pPr>
              <a:defRPr sz="1882"/>
            </a:lvl5pPr>
            <a:lvl6pPr>
              <a:defRPr sz="1882"/>
            </a:lvl6pPr>
            <a:lvl7pPr>
              <a:defRPr sz="1882"/>
            </a:lvl7pPr>
            <a:lvl8pPr>
              <a:defRPr sz="1882"/>
            </a:lvl8pPr>
            <a:lvl9pPr>
              <a:defRPr sz="188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4B0F7B53-82AC-48CA-ACE9-04A105E5418B}" type="datetime1">
              <a:rPr lang="ja-JP" altLang="en-US"/>
              <a:pPr>
                <a:defRPr/>
              </a:pPr>
              <a:t>2021/11/26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858547CB-E305-4680-9F21-A2ED2C72FE28}" type="slidenum">
              <a:rPr lang="ja-JP" altLang="en-US"/>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517922" y="289387"/>
            <a:ext cx="9322595" cy="1204383"/>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518024" y="1617554"/>
            <a:ext cx="4576776" cy="674120"/>
          </a:xfrm>
        </p:spPr>
        <p:txBody>
          <a:bodyPr anchor="b"/>
          <a:lstStyle>
            <a:lvl1pPr marL="0" indent="0">
              <a:buNone/>
              <a:defRPr sz="2510" b="1"/>
            </a:lvl1pPr>
            <a:lvl2pPr marL="477130" indent="0">
              <a:buNone/>
              <a:defRPr sz="2092" b="1"/>
            </a:lvl2pPr>
            <a:lvl3pPr marL="954253" indent="0">
              <a:buNone/>
              <a:defRPr sz="1882" b="1"/>
            </a:lvl3pPr>
            <a:lvl4pPr marL="1431383" indent="0">
              <a:buNone/>
              <a:defRPr sz="1673" b="1"/>
            </a:lvl4pPr>
            <a:lvl5pPr marL="1908504" indent="0">
              <a:buNone/>
              <a:defRPr sz="1673" b="1"/>
            </a:lvl5pPr>
            <a:lvl6pPr marL="2385633" indent="0">
              <a:buNone/>
              <a:defRPr sz="1673" b="1"/>
            </a:lvl6pPr>
            <a:lvl7pPr marL="2862758" indent="0">
              <a:buNone/>
              <a:defRPr sz="1673" b="1"/>
            </a:lvl7pPr>
            <a:lvl8pPr marL="3339887" indent="0">
              <a:buNone/>
              <a:defRPr sz="1673" b="1"/>
            </a:lvl8pPr>
            <a:lvl9pPr marL="3817010" indent="0">
              <a:buNone/>
              <a:defRPr sz="1673"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518024" y="2291674"/>
            <a:ext cx="4576776" cy="4163487"/>
          </a:xfrm>
        </p:spPr>
        <p:txBody>
          <a:bodyPr/>
          <a:lstStyle>
            <a:lvl1pPr>
              <a:defRPr sz="2510"/>
            </a:lvl1pPr>
            <a:lvl2pPr>
              <a:defRPr sz="2092"/>
            </a:lvl2pPr>
            <a:lvl3pPr>
              <a:defRPr sz="1882"/>
            </a:lvl3pPr>
            <a:lvl4pPr>
              <a:defRPr sz="1673"/>
            </a:lvl4pPr>
            <a:lvl5pPr>
              <a:defRPr sz="1673"/>
            </a:lvl5pPr>
            <a:lvl6pPr>
              <a:defRPr sz="1673"/>
            </a:lvl6pPr>
            <a:lvl7pPr>
              <a:defRPr sz="1673"/>
            </a:lvl7pPr>
            <a:lvl8pPr>
              <a:defRPr sz="1673"/>
            </a:lvl8pPr>
            <a:lvl9pPr>
              <a:defRPr sz="1673"/>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5261944" y="1617554"/>
            <a:ext cx="4578573" cy="674120"/>
          </a:xfrm>
        </p:spPr>
        <p:txBody>
          <a:bodyPr anchor="b"/>
          <a:lstStyle>
            <a:lvl1pPr marL="0" indent="0">
              <a:buNone/>
              <a:defRPr sz="2510" b="1"/>
            </a:lvl1pPr>
            <a:lvl2pPr marL="477130" indent="0">
              <a:buNone/>
              <a:defRPr sz="2092" b="1"/>
            </a:lvl2pPr>
            <a:lvl3pPr marL="954253" indent="0">
              <a:buNone/>
              <a:defRPr sz="1882" b="1"/>
            </a:lvl3pPr>
            <a:lvl4pPr marL="1431383" indent="0">
              <a:buNone/>
              <a:defRPr sz="1673" b="1"/>
            </a:lvl4pPr>
            <a:lvl5pPr marL="1908504" indent="0">
              <a:buNone/>
              <a:defRPr sz="1673" b="1"/>
            </a:lvl5pPr>
            <a:lvl6pPr marL="2385633" indent="0">
              <a:buNone/>
              <a:defRPr sz="1673" b="1"/>
            </a:lvl6pPr>
            <a:lvl7pPr marL="2862758" indent="0">
              <a:buNone/>
              <a:defRPr sz="1673" b="1"/>
            </a:lvl7pPr>
            <a:lvl8pPr marL="3339887" indent="0">
              <a:buNone/>
              <a:defRPr sz="1673" b="1"/>
            </a:lvl8pPr>
            <a:lvl9pPr marL="3817010" indent="0">
              <a:buNone/>
              <a:defRPr sz="1673"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5261944" y="2291674"/>
            <a:ext cx="4578573" cy="4163487"/>
          </a:xfrm>
        </p:spPr>
        <p:txBody>
          <a:bodyPr/>
          <a:lstStyle>
            <a:lvl1pPr>
              <a:defRPr sz="2510"/>
            </a:lvl1pPr>
            <a:lvl2pPr>
              <a:defRPr sz="2092"/>
            </a:lvl2pPr>
            <a:lvl3pPr>
              <a:defRPr sz="1882"/>
            </a:lvl3pPr>
            <a:lvl4pPr>
              <a:defRPr sz="1673"/>
            </a:lvl4pPr>
            <a:lvl5pPr>
              <a:defRPr sz="1673"/>
            </a:lvl5pPr>
            <a:lvl6pPr>
              <a:defRPr sz="1673"/>
            </a:lvl6pPr>
            <a:lvl7pPr>
              <a:defRPr sz="1673"/>
            </a:lvl7pPr>
            <a:lvl8pPr>
              <a:defRPr sz="1673"/>
            </a:lvl8pPr>
            <a:lvl9pPr>
              <a:defRPr sz="1673"/>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EBD7110C-1B30-4777-BE48-2E1842F54F7C}" type="datetime1">
              <a:rPr lang="ja-JP" altLang="en-US"/>
              <a:pPr>
                <a:defRPr/>
              </a:pPr>
              <a:t>2021/11/26</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fld id="{D91A3A59-DFB2-417A-A003-39F8B4314809}" type="slidenum">
              <a:rPr lang="ja-JP" altLang="en-US"/>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図 10" descr="bar_textpage_ppt.jpg"/>
          <p:cNvPicPr>
            <a:picLocks noChangeAspect="1"/>
          </p:cNvPicPr>
          <p:nvPr userDrawn="1"/>
        </p:nvPicPr>
        <p:blipFill>
          <a:blip r:embed="rId6"/>
          <a:srcRect/>
          <a:stretch>
            <a:fillRect/>
          </a:stretch>
        </p:blipFill>
        <p:spPr bwMode="auto">
          <a:xfrm>
            <a:off x="0" y="0"/>
            <a:ext cx="250825" cy="3886200"/>
          </a:xfrm>
          <a:prstGeom prst="rect">
            <a:avLst/>
          </a:prstGeom>
          <a:noFill/>
          <a:ln w="9525">
            <a:noFill/>
            <a:miter lim="800000"/>
            <a:headEnd/>
            <a:tailEnd/>
          </a:ln>
        </p:spPr>
      </p:pic>
      <p:sp>
        <p:nvSpPr>
          <p:cNvPr id="10" name="正方形/長方形 9"/>
          <p:cNvSpPr/>
          <p:nvPr userDrawn="1"/>
        </p:nvSpPr>
        <p:spPr>
          <a:xfrm>
            <a:off x="0" y="6699250"/>
            <a:ext cx="8467725" cy="522288"/>
          </a:xfrm>
          <a:prstGeom prst="rect">
            <a:avLst/>
          </a:prstGeom>
          <a:gradFill flip="none" rotWithShape="1">
            <a:gsLst>
              <a:gs pos="0">
                <a:srgbClr val="BFBFBF"/>
              </a:gs>
              <a:gs pos="65000">
                <a:srgbClr val="D3D3D3"/>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004834" eaLnBrk="1" fontAlgn="auto" hangingPunct="1">
              <a:spcBef>
                <a:spcPts val="0"/>
              </a:spcBef>
              <a:spcAft>
                <a:spcPts val="0"/>
              </a:spcAft>
              <a:defRPr/>
            </a:pPr>
            <a:endParaRPr lang="ja-JP" altLang="en-US"/>
          </a:p>
        </p:txBody>
      </p:sp>
      <p:cxnSp>
        <p:nvCxnSpPr>
          <p:cNvPr id="19" name="直線コネクタ 18"/>
          <p:cNvCxnSpPr/>
          <p:nvPr userDrawn="1"/>
        </p:nvCxnSpPr>
        <p:spPr>
          <a:xfrm>
            <a:off x="720725" y="828675"/>
            <a:ext cx="9312275" cy="0"/>
          </a:xfrm>
          <a:prstGeom prst="line">
            <a:avLst/>
          </a:prstGeom>
          <a:ln w="15240">
            <a:solidFill>
              <a:srgbClr val="727272"/>
            </a:solidFill>
          </a:ln>
        </p:spPr>
        <p:style>
          <a:lnRef idx="1">
            <a:schemeClr val="accent1"/>
          </a:lnRef>
          <a:fillRef idx="0">
            <a:schemeClr val="accent1"/>
          </a:fillRef>
          <a:effectRef idx="0">
            <a:schemeClr val="accent1"/>
          </a:effectRef>
          <a:fontRef idx="minor">
            <a:schemeClr val="tx1"/>
          </a:fontRef>
        </p:style>
      </p:cxnSp>
      <p:sp>
        <p:nvSpPr>
          <p:cNvPr id="1029" name="タイトル プレースホルダ 6"/>
          <p:cNvSpPr>
            <a:spLocks noGrp="1"/>
          </p:cNvSpPr>
          <p:nvPr>
            <p:ph type="title"/>
          </p:nvPr>
        </p:nvSpPr>
        <p:spPr bwMode="auto">
          <a:xfrm>
            <a:off x="644525" y="349250"/>
            <a:ext cx="9431338" cy="37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タイトルの書式設定</a:t>
            </a:r>
          </a:p>
        </p:txBody>
      </p:sp>
      <p:sp>
        <p:nvSpPr>
          <p:cNvPr id="1030" name="テキスト プレースホルダ 7"/>
          <p:cNvSpPr>
            <a:spLocks noGrp="1"/>
          </p:cNvSpPr>
          <p:nvPr>
            <p:ph type="body" idx="1"/>
          </p:nvPr>
        </p:nvSpPr>
        <p:spPr bwMode="auto">
          <a:xfrm>
            <a:off x="644525" y="877888"/>
            <a:ext cx="9431338" cy="56165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9" name="スライド番号プレースホルダ 8"/>
          <p:cNvSpPr>
            <a:spLocks noGrp="1"/>
          </p:cNvSpPr>
          <p:nvPr>
            <p:ph type="sldNum" sz="quarter" idx="4"/>
          </p:nvPr>
        </p:nvSpPr>
        <p:spPr>
          <a:xfrm>
            <a:off x="212725" y="6826250"/>
            <a:ext cx="360363" cy="225425"/>
          </a:xfrm>
          <a:prstGeom prst="rect">
            <a:avLst/>
          </a:prstGeom>
        </p:spPr>
        <p:txBody>
          <a:bodyPr vert="horz" wrap="square" lIns="0" tIns="0" rIns="0" bIns="0" numCol="1" anchor="t" anchorCtr="0" compatLnSpc="1">
            <a:prstTxWarp prst="textNoShape">
              <a:avLst/>
            </a:prstTxWarp>
          </a:bodyPr>
          <a:lstStyle>
            <a:lvl1pPr algn="r" eaLnBrk="1" hangingPunct="1">
              <a:defRPr sz="1200"/>
            </a:lvl1pPr>
          </a:lstStyle>
          <a:p>
            <a:fld id="{9C743163-CA47-4BF0-B6F1-E54B94FA6445}" type="slidenum">
              <a:rPr lang="ja-JP" altLang="en-US"/>
              <a:pPr/>
              <a:t>‹#›</a:t>
            </a:fld>
            <a:endParaRPr lang="ja-JP" altLang="en-US"/>
          </a:p>
        </p:txBody>
      </p:sp>
      <p:sp>
        <p:nvSpPr>
          <p:cNvPr id="1032" name="正方形/長方形 10"/>
          <p:cNvSpPr>
            <a:spLocks noChangeArrowheads="1"/>
          </p:cNvSpPr>
          <p:nvPr userDrawn="1"/>
        </p:nvSpPr>
        <p:spPr bwMode="auto">
          <a:xfrm>
            <a:off x="2682875" y="6986588"/>
            <a:ext cx="7697788" cy="260350"/>
          </a:xfrm>
          <a:prstGeom prst="rect">
            <a:avLst/>
          </a:prstGeom>
          <a:noFill/>
          <a:ln w="9525">
            <a:noFill/>
            <a:miter lim="800000"/>
            <a:headEnd/>
            <a:tailEnd/>
          </a:ln>
        </p:spPr>
        <p:txBody>
          <a:bodyPr>
            <a:spAutoFit/>
          </a:bodyPr>
          <a:lstStyle/>
          <a:p>
            <a:pPr algn="r" eaLnBrk="1" hangingPunct="1"/>
            <a:r>
              <a:rPr lang="en-US" altLang="ja-JP" sz="1100"/>
              <a:t>Copyright © Ministry of Health, Labour and Welfare, All Right reserved.</a:t>
            </a:r>
          </a:p>
        </p:txBody>
      </p:sp>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Lst>
  <p:timing>
    <p:tnLst>
      <p:par>
        <p:cTn id="1" dur="indefinite" restart="never" nodeType="tmRoot"/>
      </p:par>
    </p:tnLst>
  </p:timing>
  <p:hf hdr="0" ftr="0" dt="0"/>
  <p:txStyles>
    <p:titleStyle>
      <a:lvl1pPr algn="l" defTabSz="1003300" rtl="0" eaLnBrk="0" fontAlgn="base" hangingPunct="0">
        <a:lnSpc>
          <a:spcPct val="97000"/>
        </a:lnSpc>
        <a:spcBef>
          <a:spcPct val="0"/>
        </a:spcBef>
        <a:spcAft>
          <a:spcPct val="0"/>
        </a:spcAft>
        <a:defRPr kumimoji="1" sz="2200" kern="1200">
          <a:solidFill>
            <a:schemeClr val="tx1"/>
          </a:solidFill>
          <a:latin typeface="Arial" pitchFamily="34" charset="0"/>
          <a:ea typeface="ＭＳ Ｐゴシック" pitchFamily="50" charset="-128"/>
          <a:cs typeface="+mj-cs"/>
        </a:defRPr>
      </a:lvl1pPr>
      <a:lvl2pPr algn="l" defTabSz="1003300" rtl="0" eaLnBrk="0" fontAlgn="base" hangingPunct="0">
        <a:lnSpc>
          <a:spcPct val="97000"/>
        </a:lnSpc>
        <a:spcBef>
          <a:spcPct val="0"/>
        </a:spcBef>
        <a:spcAft>
          <a:spcPct val="0"/>
        </a:spcAft>
        <a:defRPr kumimoji="1" sz="2200">
          <a:solidFill>
            <a:schemeClr val="tx1"/>
          </a:solidFill>
          <a:latin typeface="Arial" charset="0"/>
          <a:ea typeface="ＭＳ Ｐゴシック" charset="-128"/>
        </a:defRPr>
      </a:lvl2pPr>
      <a:lvl3pPr algn="l" defTabSz="1003300" rtl="0" eaLnBrk="0" fontAlgn="base" hangingPunct="0">
        <a:lnSpc>
          <a:spcPct val="97000"/>
        </a:lnSpc>
        <a:spcBef>
          <a:spcPct val="0"/>
        </a:spcBef>
        <a:spcAft>
          <a:spcPct val="0"/>
        </a:spcAft>
        <a:defRPr kumimoji="1" sz="2200">
          <a:solidFill>
            <a:schemeClr val="tx1"/>
          </a:solidFill>
          <a:latin typeface="Arial" charset="0"/>
          <a:ea typeface="ＭＳ Ｐゴシック" charset="-128"/>
        </a:defRPr>
      </a:lvl3pPr>
      <a:lvl4pPr algn="l" defTabSz="1003300" rtl="0" eaLnBrk="0" fontAlgn="base" hangingPunct="0">
        <a:lnSpc>
          <a:spcPct val="97000"/>
        </a:lnSpc>
        <a:spcBef>
          <a:spcPct val="0"/>
        </a:spcBef>
        <a:spcAft>
          <a:spcPct val="0"/>
        </a:spcAft>
        <a:defRPr kumimoji="1" sz="2200">
          <a:solidFill>
            <a:schemeClr val="tx1"/>
          </a:solidFill>
          <a:latin typeface="Arial" charset="0"/>
          <a:ea typeface="ＭＳ Ｐゴシック" charset="-128"/>
        </a:defRPr>
      </a:lvl4pPr>
      <a:lvl5pPr algn="l" defTabSz="1003300" rtl="0" eaLnBrk="0" fontAlgn="base" hangingPunct="0">
        <a:lnSpc>
          <a:spcPct val="97000"/>
        </a:lnSpc>
        <a:spcBef>
          <a:spcPct val="0"/>
        </a:spcBef>
        <a:spcAft>
          <a:spcPct val="0"/>
        </a:spcAft>
        <a:defRPr kumimoji="1" sz="2200">
          <a:solidFill>
            <a:schemeClr val="tx1"/>
          </a:solidFill>
          <a:latin typeface="Arial" charset="0"/>
          <a:ea typeface="ＭＳ Ｐゴシック" charset="-128"/>
        </a:defRPr>
      </a:lvl5pPr>
      <a:lvl6pPr marL="457200" algn="l" defTabSz="1003300" rtl="0" fontAlgn="base">
        <a:lnSpc>
          <a:spcPct val="97000"/>
        </a:lnSpc>
        <a:spcBef>
          <a:spcPct val="0"/>
        </a:spcBef>
        <a:spcAft>
          <a:spcPct val="0"/>
        </a:spcAft>
        <a:defRPr kumimoji="1" sz="2200">
          <a:solidFill>
            <a:schemeClr val="tx1"/>
          </a:solidFill>
          <a:latin typeface="Arial" charset="0"/>
          <a:ea typeface="ＭＳ Ｐゴシック" charset="-128"/>
        </a:defRPr>
      </a:lvl6pPr>
      <a:lvl7pPr marL="914400" algn="l" defTabSz="1003300" rtl="0" fontAlgn="base">
        <a:lnSpc>
          <a:spcPct val="97000"/>
        </a:lnSpc>
        <a:spcBef>
          <a:spcPct val="0"/>
        </a:spcBef>
        <a:spcAft>
          <a:spcPct val="0"/>
        </a:spcAft>
        <a:defRPr kumimoji="1" sz="2200">
          <a:solidFill>
            <a:schemeClr val="tx1"/>
          </a:solidFill>
          <a:latin typeface="Arial" charset="0"/>
          <a:ea typeface="ＭＳ Ｐゴシック" charset="-128"/>
        </a:defRPr>
      </a:lvl7pPr>
      <a:lvl8pPr marL="1371600" algn="l" defTabSz="1003300" rtl="0" fontAlgn="base">
        <a:lnSpc>
          <a:spcPct val="97000"/>
        </a:lnSpc>
        <a:spcBef>
          <a:spcPct val="0"/>
        </a:spcBef>
        <a:spcAft>
          <a:spcPct val="0"/>
        </a:spcAft>
        <a:defRPr kumimoji="1" sz="2200">
          <a:solidFill>
            <a:schemeClr val="tx1"/>
          </a:solidFill>
          <a:latin typeface="Arial" charset="0"/>
          <a:ea typeface="ＭＳ Ｐゴシック" charset="-128"/>
        </a:defRPr>
      </a:lvl8pPr>
      <a:lvl9pPr marL="1828800" algn="l" defTabSz="1003300" rtl="0" fontAlgn="base">
        <a:lnSpc>
          <a:spcPct val="97000"/>
        </a:lnSpc>
        <a:spcBef>
          <a:spcPct val="0"/>
        </a:spcBef>
        <a:spcAft>
          <a:spcPct val="0"/>
        </a:spcAft>
        <a:defRPr kumimoji="1" sz="2200">
          <a:solidFill>
            <a:schemeClr val="tx1"/>
          </a:solidFill>
          <a:latin typeface="Arial" charset="0"/>
          <a:ea typeface="ＭＳ Ｐゴシック" charset="-128"/>
        </a:defRPr>
      </a:lvl9pPr>
    </p:titleStyle>
    <p:bodyStyle>
      <a:lvl1pPr marL="269875" indent="-269875" algn="l" defTabSz="1003300" rtl="0" eaLnBrk="0" fontAlgn="base" hangingPunct="0">
        <a:spcBef>
          <a:spcPct val="20000"/>
        </a:spcBef>
        <a:spcAft>
          <a:spcPct val="0"/>
        </a:spcAft>
        <a:buClr>
          <a:srgbClr val="B5993E"/>
        </a:buClr>
        <a:buFont typeface="Wingdings" pitchFamily="2" charset="2"/>
        <a:buChar char="n"/>
        <a:defRPr kumimoji="1" kern="1200">
          <a:solidFill>
            <a:schemeClr val="tx1"/>
          </a:solidFill>
          <a:latin typeface="Arial" pitchFamily="34" charset="0"/>
          <a:ea typeface="ＭＳ Ｐゴシック" pitchFamily="50" charset="-128"/>
          <a:cs typeface="+mn-cs"/>
        </a:defRPr>
      </a:lvl1pPr>
      <a:lvl2pPr marL="623888" indent="-260350" algn="l" defTabSz="1003300" rtl="0" eaLnBrk="0" fontAlgn="base" hangingPunct="0">
        <a:spcBef>
          <a:spcPct val="20000"/>
        </a:spcBef>
        <a:spcAft>
          <a:spcPct val="0"/>
        </a:spcAft>
        <a:buClr>
          <a:srgbClr val="B5993E"/>
        </a:buClr>
        <a:buFont typeface="Wingdings" pitchFamily="2" charset="2"/>
        <a:buChar char="n"/>
        <a:defRPr kumimoji="1" sz="1600" kern="1200">
          <a:solidFill>
            <a:schemeClr val="tx1"/>
          </a:solidFill>
          <a:latin typeface="Arial" pitchFamily="34" charset="0"/>
          <a:ea typeface="ＭＳ Ｐゴシック" pitchFamily="50" charset="-128"/>
          <a:cs typeface="+mn-cs"/>
        </a:defRPr>
      </a:lvl2pPr>
      <a:lvl3pPr marL="1081088" indent="-187325" algn="l" defTabSz="1003300" rtl="0" eaLnBrk="0" fontAlgn="base" hangingPunct="0">
        <a:spcBef>
          <a:spcPct val="20000"/>
        </a:spcBef>
        <a:spcAft>
          <a:spcPct val="0"/>
        </a:spcAft>
        <a:buClr>
          <a:srgbClr val="B5993E"/>
        </a:buClr>
        <a:buFont typeface="Arial" charset="0"/>
        <a:buChar char="»"/>
        <a:defRPr kumimoji="1" sz="1300" kern="1200">
          <a:solidFill>
            <a:schemeClr val="tx1"/>
          </a:solidFill>
          <a:latin typeface="Arial" pitchFamily="34" charset="0"/>
          <a:ea typeface="ＭＳ Ｐゴシック" pitchFamily="50" charset="-128"/>
          <a:cs typeface="+mn-cs"/>
        </a:defRPr>
      </a:lvl3pPr>
      <a:lvl4pPr marL="1611313" indent="-177800" algn="l" defTabSz="1003300" rtl="0" eaLnBrk="0" fontAlgn="base" hangingPunct="0">
        <a:spcBef>
          <a:spcPct val="20000"/>
        </a:spcBef>
        <a:spcAft>
          <a:spcPct val="0"/>
        </a:spcAft>
        <a:buClr>
          <a:srgbClr val="B5993E"/>
        </a:buClr>
        <a:buFont typeface="Arial" charset="0"/>
        <a:buChar char="»"/>
        <a:defRPr kumimoji="1" sz="1200" kern="1200">
          <a:solidFill>
            <a:schemeClr val="tx1"/>
          </a:solidFill>
          <a:latin typeface="Arial" pitchFamily="34" charset="0"/>
          <a:ea typeface="ＭＳ Ｐゴシック" pitchFamily="50" charset="-128"/>
          <a:cs typeface="+mn-cs"/>
        </a:defRPr>
      </a:lvl4pPr>
      <a:lvl5pPr marL="2057400" indent="-176213" algn="l" defTabSz="1003300" rtl="0" eaLnBrk="0" fontAlgn="base" hangingPunct="0">
        <a:spcBef>
          <a:spcPct val="20000"/>
        </a:spcBef>
        <a:spcAft>
          <a:spcPct val="0"/>
        </a:spcAft>
        <a:buClr>
          <a:srgbClr val="B5993E"/>
        </a:buClr>
        <a:buFont typeface="Arial" charset="0"/>
        <a:buChar char="–"/>
        <a:defRPr kumimoji="1" sz="1200" kern="1200">
          <a:solidFill>
            <a:schemeClr val="tx1"/>
          </a:solidFill>
          <a:latin typeface="Arial" pitchFamily="34" charset="0"/>
          <a:ea typeface="ＭＳ Ｐゴシック" pitchFamily="50" charset="-128"/>
          <a:cs typeface="+mn-cs"/>
        </a:defRPr>
      </a:lvl5pPr>
      <a:lvl6pPr marL="2763294" indent="-251209" algn="l" defTabSz="1004834" rtl="0" eaLnBrk="1" latinLnBrk="0" hangingPunct="1">
        <a:spcBef>
          <a:spcPct val="20000"/>
        </a:spcBef>
        <a:buFont typeface="Arial" pitchFamily="34" charset="0"/>
        <a:buChar char="•"/>
        <a:defRPr kumimoji="1" sz="2200" kern="1200">
          <a:solidFill>
            <a:schemeClr val="tx1"/>
          </a:solidFill>
          <a:latin typeface="+mn-lt"/>
          <a:ea typeface="+mn-ea"/>
          <a:cs typeface="+mn-cs"/>
        </a:defRPr>
      </a:lvl6pPr>
      <a:lvl7pPr marL="3265711" indent="-251209" algn="l" defTabSz="1004834" rtl="0" eaLnBrk="1" latinLnBrk="0" hangingPunct="1">
        <a:spcBef>
          <a:spcPct val="20000"/>
        </a:spcBef>
        <a:buFont typeface="Arial" pitchFamily="34" charset="0"/>
        <a:buChar char="•"/>
        <a:defRPr kumimoji="1" sz="2200" kern="1200">
          <a:solidFill>
            <a:schemeClr val="tx1"/>
          </a:solidFill>
          <a:latin typeface="+mn-lt"/>
          <a:ea typeface="+mn-ea"/>
          <a:cs typeface="+mn-cs"/>
        </a:defRPr>
      </a:lvl7pPr>
      <a:lvl8pPr marL="3768128" indent="-251209" algn="l" defTabSz="1004834" rtl="0" eaLnBrk="1" latinLnBrk="0" hangingPunct="1">
        <a:spcBef>
          <a:spcPct val="20000"/>
        </a:spcBef>
        <a:buFont typeface="Arial" pitchFamily="34" charset="0"/>
        <a:buChar char="•"/>
        <a:defRPr kumimoji="1" sz="2200" kern="1200">
          <a:solidFill>
            <a:schemeClr val="tx1"/>
          </a:solidFill>
          <a:latin typeface="+mn-lt"/>
          <a:ea typeface="+mn-ea"/>
          <a:cs typeface="+mn-cs"/>
        </a:defRPr>
      </a:lvl8pPr>
      <a:lvl9pPr marL="4270545" indent="-251209" algn="l" defTabSz="1004834" rtl="0" eaLnBrk="1" latinLnBrk="0" hangingPunct="1">
        <a:spcBef>
          <a:spcPct val="20000"/>
        </a:spcBef>
        <a:buFont typeface="Arial" pitchFamily="34" charset="0"/>
        <a:buChar char="•"/>
        <a:defRPr kumimoji="1" sz="2200" kern="1200">
          <a:solidFill>
            <a:schemeClr val="tx1"/>
          </a:solidFill>
          <a:latin typeface="+mn-lt"/>
          <a:ea typeface="+mn-ea"/>
          <a:cs typeface="+mn-cs"/>
        </a:defRPr>
      </a:lvl9pPr>
    </p:bodyStyle>
    <p:otherStyle>
      <a:defPPr>
        <a:defRPr lang="ja-JP"/>
      </a:defPPr>
      <a:lvl1pPr marL="0" algn="l" defTabSz="1004834" rtl="0" eaLnBrk="1" latinLnBrk="0" hangingPunct="1">
        <a:defRPr kumimoji="1" sz="2000" kern="1200">
          <a:solidFill>
            <a:schemeClr val="tx1"/>
          </a:solidFill>
          <a:latin typeface="+mn-lt"/>
          <a:ea typeface="+mn-ea"/>
          <a:cs typeface="+mn-cs"/>
        </a:defRPr>
      </a:lvl1pPr>
      <a:lvl2pPr marL="502417" algn="l" defTabSz="1004834" rtl="0" eaLnBrk="1" latinLnBrk="0" hangingPunct="1">
        <a:defRPr kumimoji="1" sz="2000" kern="1200">
          <a:solidFill>
            <a:schemeClr val="tx1"/>
          </a:solidFill>
          <a:latin typeface="+mn-lt"/>
          <a:ea typeface="+mn-ea"/>
          <a:cs typeface="+mn-cs"/>
        </a:defRPr>
      </a:lvl2pPr>
      <a:lvl3pPr marL="1004834" algn="l" defTabSz="1004834" rtl="0" eaLnBrk="1" latinLnBrk="0" hangingPunct="1">
        <a:defRPr kumimoji="1" sz="2000" kern="1200">
          <a:solidFill>
            <a:schemeClr val="tx1"/>
          </a:solidFill>
          <a:latin typeface="+mn-lt"/>
          <a:ea typeface="+mn-ea"/>
          <a:cs typeface="+mn-cs"/>
        </a:defRPr>
      </a:lvl3pPr>
      <a:lvl4pPr marL="1507251" algn="l" defTabSz="1004834" rtl="0" eaLnBrk="1" latinLnBrk="0" hangingPunct="1">
        <a:defRPr kumimoji="1" sz="2000" kern="1200">
          <a:solidFill>
            <a:schemeClr val="tx1"/>
          </a:solidFill>
          <a:latin typeface="+mn-lt"/>
          <a:ea typeface="+mn-ea"/>
          <a:cs typeface="+mn-cs"/>
        </a:defRPr>
      </a:lvl4pPr>
      <a:lvl5pPr marL="2009668" algn="l" defTabSz="1004834" rtl="0" eaLnBrk="1" latinLnBrk="0" hangingPunct="1">
        <a:defRPr kumimoji="1" sz="2000" kern="1200">
          <a:solidFill>
            <a:schemeClr val="tx1"/>
          </a:solidFill>
          <a:latin typeface="+mn-lt"/>
          <a:ea typeface="+mn-ea"/>
          <a:cs typeface="+mn-cs"/>
        </a:defRPr>
      </a:lvl5pPr>
      <a:lvl6pPr marL="2512085" algn="l" defTabSz="1004834" rtl="0" eaLnBrk="1" latinLnBrk="0" hangingPunct="1">
        <a:defRPr kumimoji="1" sz="2000" kern="1200">
          <a:solidFill>
            <a:schemeClr val="tx1"/>
          </a:solidFill>
          <a:latin typeface="+mn-lt"/>
          <a:ea typeface="+mn-ea"/>
          <a:cs typeface="+mn-cs"/>
        </a:defRPr>
      </a:lvl6pPr>
      <a:lvl7pPr marL="3014502" algn="l" defTabSz="1004834" rtl="0" eaLnBrk="1" latinLnBrk="0" hangingPunct="1">
        <a:defRPr kumimoji="1" sz="2000" kern="1200">
          <a:solidFill>
            <a:schemeClr val="tx1"/>
          </a:solidFill>
          <a:latin typeface="+mn-lt"/>
          <a:ea typeface="+mn-ea"/>
          <a:cs typeface="+mn-cs"/>
        </a:defRPr>
      </a:lvl7pPr>
      <a:lvl8pPr marL="3516920" algn="l" defTabSz="1004834" rtl="0" eaLnBrk="1" latinLnBrk="0" hangingPunct="1">
        <a:defRPr kumimoji="1" sz="2000" kern="1200">
          <a:solidFill>
            <a:schemeClr val="tx1"/>
          </a:solidFill>
          <a:latin typeface="+mn-lt"/>
          <a:ea typeface="+mn-ea"/>
          <a:cs typeface="+mn-cs"/>
        </a:defRPr>
      </a:lvl8pPr>
      <a:lvl9pPr marL="4019337" algn="l" defTabSz="1004834" rtl="0" eaLnBrk="1" latinLnBrk="0" hangingPunct="1">
        <a:defRPr kumimoji="1"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タイトル プレースホルダー 1"/>
          <p:cNvSpPr>
            <a:spLocks noGrp="1"/>
          </p:cNvSpPr>
          <p:nvPr>
            <p:ph type="title"/>
          </p:nvPr>
        </p:nvSpPr>
        <p:spPr bwMode="auto">
          <a:xfrm>
            <a:off x="517525" y="288925"/>
            <a:ext cx="9323388" cy="1204913"/>
          </a:xfrm>
          <a:prstGeom prst="rect">
            <a:avLst/>
          </a:prstGeom>
          <a:noFill/>
          <a:ln w="9525">
            <a:noFill/>
            <a:miter lim="800000"/>
            <a:headEnd/>
            <a:tailEnd/>
          </a:ln>
        </p:spPr>
        <p:txBody>
          <a:bodyPr vert="horz" wrap="square" lIns="91250" tIns="45626" rIns="91250" bIns="45626" numCol="1" anchor="ctr" anchorCtr="0" compatLnSpc="1">
            <a:prstTxWarp prst="textNoShape">
              <a:avLst/>
            </a:prstTxWarp>
          </a:bodyPr>
          <a:lstStyle/>
          <a:p>
            <a:pPr lvl="0"/>
            <a:r>
              <a:rPr lang="ja-JP" altLang="en-US" smtClean="0"/>
              <a:t>マスター タイトルの書式設定</a:t>
            </a:r>
          </a:p>
        </p:txBody>
      </p:sp>
      <p:sp>
        <p:nvSpPr>
          <p:cNvPr id="2051" name="テキスト プレースホルダー 2"/>
          <p:cNvSpPr>
            <a:spLocks noGrp="1"/>
          </p:cNvSpPr>
          <p:nvPr>
            <p:ph type="body" idx="1"/>
          </p:nvPr>
        </p:nvSpPr>
        <p:spPr bwMode="auto">
          <a:xfrm>
            <a:off x="517525" y="1685925"/>
            <a:ext cx="9323388" cy="4768850"/>
          </a:xfrm>
          <a:prstGeom prst="rect">
            <a:avLst/>
          </a:prstGeom>
          <a:noFill/>
          <a:ln w="9525">
            <a:noFill/>
            <a:miter lim="800000"/>
            <a:headEnd/>
            <a:tailEnd/>
          </a:ln>
        </p:spPr>
        <p:txBody>
          <a:bodyPr vert="horz" wrap="square" lIns="91250" tIns="45626" rIns="91250" bIns="45626"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517525" y="6697663"/>
            <a:ext cx="2417763" cy="384175"/>
          </a:xfrm>
          <a:prstGeom prst="rect">
            <a:avLst/>
          </a:prstGeom>
        </p:spPr>
        <p:txBody>
          <a:bodyPr vert="horz" lIns="91250" tIns="45626" rIns="91250" bIns="45626" rtlCol="0" anchor="ctr"/>
          <a:lstStyle>
            <a:lvl1pPr algn="l">
              <a:defRPr sz="1255">
                <a:solidFill>
                  <a:schemeClr val="tx1">
                    <a:tint val="75000"/>
                  </a:schemeClr>
                </a:solidFill>
                <a:latin typeface="Arial" panose="020B0604020202020204" pitchFamily="34" charset="0"/>
                <a:ea typeface="ＭＳ Ｐゴシック" panose="020B0600070205080204" pitchFamily="50" charset="-128"/>
              </a:defRPr>
            </a:lvl1pPr>
          </a:lstStyle>
          <a:p>
            <a:pPr>
              <a:defRPr/>
            </a:pPr>
            <a:fld id="{4A822296-8887-41B5-9C6A-EDA4F2AAB67C}" type="datetime1">
              <a:rPr lang="ja-JP" altLang="en-US"/>
              <a:pPr>
                <a:defRPr/>
              </a:pPr>
              <a:t>2021/11/26</a:t>
            </a:fld>
            <a:endParaRPr lang="ja-JP" altLang="en-US"/>
          </a:p>
        </p:txBody>
      </p:sp>
      <p:sp>
        <p:nvSpPr>
          <p:cNvPr id="5" name="フッター プレースホルダー 4"/>
          <p:cNvSpPr>
            <a:spLocks noGrp="1"/>
          </p:cNvSpPr>
          <p:nvPr>
            <p:ph type="ftr" sz="quarter" idx="3"/>
          </p:nvPr>
        </p:nvSpPr>
        <p:spPr>
          <a:xfrm>
            <a:off x="3538538" y="6697663"/>
            <a:ext cx="3281362" cy="384175"/>
          </a:xfrm>
          <a:prstGeom prst="rect">
            <a:avLst/>
          </a:prstGeom>
        </p:spPr>
        <p:txBody>
          <a:bodyPr vert="horz" lIns="91250" tIns="45626" rIns="91250" bIns="45626" rtlCol="0" anchor="ctr"/>
          <a:lstStyle>
            <a:lvl1pPr algn="ctr">
              <a:defRPr sz="1255">
                <a:solidFill>
                  <a:schemeClr val="tx1">
                    <a:tint val="75000"/>
                  </a:schemeClr>
                </a:solidFill>
                <a:latin typeface="Arial" panose="020B0604020202020204" pitchFamily="34" charset="0"/>
                <a:ea typeface="ＭＳ Ｐゴシック" panose="020B0600070205080204" pitchFamily="50" charset="-128"/>
              </a:defRPr>
            </a:lvl1pPr>
          </a:lstStyle>
          <a:p>
            <a:pPr>
              <a:defRPr/>
            </a:pPr>
            <a:endParaRPr lang="ja-JP" altLang="en-US"/>
          </a:p>
        </p:txBody>
      </p:sp>
      <p:sp>
        <p:nvSpPr>
          <p:cNvPr id="6" name="スライド番号プレースホルダー 5"/>
          <p:cNvSpPr>
            <a:spLocks noGrp="1"/>
          </p:cNvSpPr>
          <p:nvPr>
            <p:ph type="sldNum" sz="quarter" idx="4"/>
          </p:nvPr>
        </p:nvSpPr>
        <p:spPr>
          <a:xfrm>
            <a:off x="7931150" y="6842125"/>
            <a:ext cx="2417763" cy="384175"/>
          </a:xfrm>
          <a:prstGeom prst="rect">
            <a:avLst/>
          </a:prstGeom>
        </p:spPr>
        <p:txBody>
          <a:bodyPr vert="horz" wrap="square" lIns="91250" tIns="45626" rIns="91250" bIns="45626" numCol="1" anchor="ctr" anchorCtr="0" compatLnSpc="1">
            <a:prstTxWarp prst="textNoShape">
              <a:avLst/>
            </a:prstTxWarp>
          </a:bodyPr>
          <a:lstStyle>
            <a:lvl1pPr algn="r">
              <a:defRPr sz="1600">
                <a:latin typeface="Calibri" pitchFamily="34" charset="0"/>
              </a:defRPr>
            </a:lvl1pPr>
          </a:lstStyle>
          <a:p>
            <a:fld id="{57D65BBF-3EE5-4970-83AD-95F78B198482}"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hf hdr="0" ftr="0" dt="0"/>
  <p:txStyles>
    <p:titleStyle>
      <a:lvl1pPr algn="ctr" defTabSz="954088" rtl="0" eaLnBrk="0" fontAlgn="base" hangingPunct="0">
        <a:spcBef>
          <a:spcPct val="0"/>
        </a:spcBef>
        <a:spcAft>
          <a:spcPct val="0"/>
        </a:spcAft>
        <a:defRPr kumimoji="1" sz="4600" kern="1200">
          <a:solidFill>
            <a:schemeClr val="tx1"/>
          </a:solidFill>
          <a:latin typeface="+mj-lt"/>
          <a:ea typeface="+mj-ea"/>
          <a:cs typeface="+mj-cs"/>
        </a:defRPr>
      </a:lvl1pPr>
      <a:lvl2pPr algn="ctr" defTabSz="954088" rtl="0" eaLnBrk="0" fontAlgn="base" hangingPunct="0">
        <a:spcBef>
          <a:spcPct val="0"/>
        </a:spcBef>
        <a:spcAft>
          <a:spcPct val="0"/>
        </a:spcAft>
        <a:defRPr kumimoji="1" sz="4600">
          <a:solidFill>
            <a:schemeClr val="tx1"/>
          </a:solidFill>
          <a:latin typeface="Calibri" panose="020F0502020204030204" pitchFamily="34" charset="0"/>
          <a:ea typeface="ＭＳ Ｐゴシック" panose="020B0600070205080204" pitchFamily="50" charset="-128"/>
        </a:defRPr>
      </a:lvl2pPr>
      <a:lvl3pPr algn="ctr" defTabSz="954088" rtl="0" eaLnBrk="0" fontAlgn="base" hangingPunct="0">
        <a:spcBef>
          <a:spcPct val="0"/>
        </a:spcBef>
        <a:spcAft>
          <a:spcPct val="0"/>
        </a:spcAft>
        <a:defRPr kumimoji="1" sz="4600">
          <a:solidFill>
            <a:schemeClr val="tx1"/>
          </a:solidFill>
          <a:latin typeface="Calibri" panose="020F0502020204030204" pitchFamily="34" charset="0"/>
          <a:ea typeface="ＭＳ Ｐゴシック" panose="020B0600070205080204" pitchFamily="50" charset="-128"/>
        </a:defRPr>
      </a:lvl3pPr>
      <a:lvl4pPr algn="ctr" defTabSz="954088" rtl="0" eaLnBrk="0" fontAlgn="base" hangingPunct="0">
        <a:spcBef>
          <a:spcPct val="0"/>
        </a:spcBef>
        <a:spcAft>
          <a:spcPct val="0"/>
        </a:spcAft>
        <a:defRPr kumimoji="1" sz="4600">
          <a:solidFill>
            <a:schemeClr val="tx1"/>
          </a:solidFill>
          <a:latin typeface="Calibri" panose="020F0502020204030204" pitchFamily="34" charset="0"/>
          <a:ea typeface="ＭＳ Ｐゴシック" panose="020B0600070205080204" pitchFamily="50" charset="-128"/>
        </a:defRPr>
      </a:lvl4pPr>
      <a:lvl5pPr algn="ctr" defTabSz="954088" rtl="0" eaLnBrk="0" fontAlgn="base" hangingPunct="0">
        <a:spcBef>
          <a:spcPct val="0"/>
        </a:spcBef>
        <a:spcAft>
          <a:spcPct val="0"/>
        </a:spcAft>
        <a:defRPr kumimoji="1" sz="4600">
          <a:solidFill>
            <a:schemeClr val="tx1"/>
          </a:solidFill>
          <a:latin typeface="Calibri" panose="020F0502020204030204" pitchFamily="34" charset="0"/>
          <a:ea typeface="ＭＳ Ｐゴシック" panose="020B0600070205080204" pitchFamily="50" charset="-128"/>
        </a:defRPr>
      </a:lvl5pPr>
      <a:lvl6pPr marL="457200" algn="ctr" defTabSz="954088" rtl="0" fontAlgn="base">
        <a:spcBef>
          <a:spcPct val="0"/>
        </a:spcBef>
        <a:spcAft>
          <a:spcPct val="0"/>
        </a:spcAft>
        <a:defRPr kumimoji="1" sz="4600">
          <a:solidFill>
            <a:schemeClr val="tx1"/>
          </a:solidFill>
          <a:latin typeface="Calibri" panose="020F0502020204030204" pitchFamily="34" charset="0"/>
          <a:ea typeface="ＭＳ Ｐゴシック" panose="020B0600070205080204" pitchFamily="50" charset="-128"/>
        </a:defRPr>
      </a:lvl6pPr>
      <a:lvl7pPr marL="914400" algn="ctr" defTabSz="954088" rtl="0" fontAlgn="base">
        <a:spcBef>
          <a:spcPct val="0"/>
        </a:spcBef>
        <a:spcAft>
          <a:spcPct val="0"/>
        </a:spcAft>
        <a:defRPr kumimoji="1" sz="4600">
          <a:solidFill>
            <a:schemeClr val="tx1"/>
          </a:solidFill>
          <a:latin typeface="Calibri" panose="020F0502020204030204" pitchFamily="34" charset="0"/>
          <a:ea typeface="ＭＳ Ｐゴシック" panose="020B0600070205080204" pitchFamily="50" charset="-128"/>
        </a:defRPr>
      </a:lvl7pPr>
      <a:lvl8pPr marL="1371600" algn="ctr" defTabSz="954088" rtl="0" fontAlgn="base">
        <a:spcBef>
          <a:spcPct val="0"/>
        </a:spcBef>
        <a:spcAft>
          <a:spcPct val="0"/>
        </a:spcAft>
        <a:defRPr kumimoji="1" sz="4600">
          <a:solidFill>
            <a:schemeClr val="tx1"/>
          </a:solidFill>
          <a:latin typeface="Calibri" panose="020F0502020204030204" pitchFamily="34" charset="0"/>
          <a:ea typeface="ＭＳ Ｐゴシック" panose="020B0600070205080204" pitchFamily="50" charset="-128"/>
        </a:defRPr>
      </a:lvl8pPr>
      <a:lvl9pPr marL="1828800" algn="ctr" defTabSz="954088" rtl="0" fontAlgn="base">
        <a:spcBef>
          <a:spcPct val="0"/>
        </a:spcBef>
        <a:spcAft>
          <a:spcPct val="0"/>
        </a:spcAft>
        <a:defRPr kumimoji="1" sz="4600">
          <a:solidFill>
            <a:schemeClr val="tx1"/>
          </a:solidFill>
          <a:latin typeface="Calibri" panose="020F0502020204030204" pitchFamily="34" charset="0"/>
          <a:ea typeface="ＭＳ Ｐゴシック" panose="020B0600070205080204" pitchFamily="50" charset="-128"/>
        </a:defRPr>
      </a:lvl9pPr>
    </p:titleStyle>
    <p:bodyStyle>
      <a:lvl1pPr marL="357188" indent="-357188" algn="l" defTabSz="954088" rtl="0" eaLnBrk="0" fontAlgn="base" hangingPunct="0">
        <a:spcBef>
          <a:spcPct val="20000"/>
        </a:spcBef>
        <a:spcAft>
          <a:spcPct val="0"/>
        </a:spcAft>
        <a:buFont typeface="Arial" charset="0"/>
        <a:buChar char="•"/>
        <a:defRPr kumimoji="1" sz="3300" kern="1200">
          <a:solidFill>
            <a:schemeClr val="tx1"/>
          </a:solidFill>
          <a:latin typeface="+mn-lt"/>
          <a:ea typeface="+mn-ea"/>
          <a:cs typeface="+mn-cs"/>
        </a:defRPr>
      </a:lvl1pPr>
      <a:lvl2pPr marL="774700" indent="-296863" algn="l" defTabSz="954088" rtl="0" eaLnBrk="0" fontAlgn="base" hangingPunct="0">
        <a:spcBef>
          <a:spcPct val="20000"/>
        </a:spcBef>
        <a:spcAft>
          <a:spcPct val="0"/>
        </a:spcAft>
        <a:buFont typeface="Arial" charset="0"/>
        <a:buChar char="–"/>
        <a:defRPr kumimoji="1" sz="2900" kern="1200">
          <a:solidFill>
            <a:schemeClr val="tx1"/>
          </a:solidFill>
          <a:latin typeface="+mn-lt"/>
          <a:ea typeface="+mn-ea"/>
          <a:cs typeface="+mn-cs"/>
        </a:defRPr>
      </a:lvl2pPr>
      <a:lvl3pPr marL="1192213" indent="-238125" algn="l" defTabSz="954088" rtl="0" eaLnBrk="0" fontAlgn="base" hangingPunct="0">
        <a:spcBef>
          <a:spcPct val="20000"/>
        </a:spcBef>
        <a:spcAft>
          <a:spcPct val="0"/>
        </a:spcAft>
        <a:buFont typeface="Arial" charset="0"/>
        <a:buChar char="•"/>
        <a:defRPr kumimoji="1" sz="2500" kern="1200">
          <a:solidFill>
            <a:schemeClr val="tx1"/>
          </a:solidFill>
          <a:latin typeface="+mn-lt"/>
          <a:ea typeface="+mn-ea"/>
          <a:cs typeface="+mn-cs"/>
        </a:defRPr>
      </a:lvl3pPr>
      <a:lvl4pPr marL="1668463" indent="-238125" algn="l" defTabSz="954088"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146300" indent="-238125" algn="l" defTabSz="954088"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624174" indent="-238563" algn="l" defTabSz="954253" rtl="0" eaLnBrk="1" latinLnBrk="0" hangingPunct="1">
        <a:spcBef>
          <a:spcPct val="20000"/>
        </a:spcBef>
        <a:buFont typeface="Arial" panose="020B0604020202020204" pitchFamily="34" charset="0"/>
        <a:buChar char="•"/>
        <a:defRPr kumimoji="1" sz="2092" kern="1200">
          <a:solidFill>
            <a:schemeClr val="tx1"/>
          </a:solidFill>
          <a:latin typeface="+mn-lt"/>
          <a:ea typeface="+mn-ea"/>
          <a:cs typeface="+mn-cs"/>
        </a:defRPr>
      </a:lvl6pPr>
      <a:lvl7pPr marL="3101321" indent="-238563" algn="l" defTabSz="954253" rtl="0" eaLnBrk="1" latinLnBrk="0" hangingPunct="1">
        <a:spcBef>
          <a:spcPct val="20000"/>
        </a:spcBef>
        <a:buFont typeface="Arial" panose="020B0604020202020204" pitchFamily="34" charset="0"/>
        <a:buChar char="•"/>
        <a:defRPr kumimoji="1" sz="2092" kern="1200">
          <a:solidFill>
            <a:schemeClr val="tx1"/>
          </a:solidFill>
          <a:latin typeface="+mn-lt"/>
          <a:ea typeface="+mn-ea"/>
          <a:cs typeface="+mn-cs"/>
        </a:defRPr>
      </a:lvl7pPr>
      <a:lvl8pPr marL="3578445" indent="-238563" algn="l" defTabSz="954253" rtl="0" eaLnBrk="1" latinLnBrk="0" hangingPunct="1">
        <a:spcBef>
          <a:spcPct val="20000"/>
        </a:spcBef>
        <a:buFont typeface="Arial" panose="020B0604020202020204" pitchFamily="34" charset="0"/>
        <a:buChar char="•"/>
        <a:defRPr kumimoji="1" sz="2092" kern="1200">
          <a:solidFill>
            <a:schemeClr val="tx1"/>
          </a:solidFill>
          <a:latin typeface="+mn-lt"/>
          <a:ea typeface="+mn-ea"/>
          <a:cs typeface="+mn-cs"/>
        </a:defRPr>
      </a:lvl8pPr>
      <a:lvl9pPr marL="4055571" indent="-238563" algn="l" defTabSz="954253" rtl="0" eaLnBrk="1" latinLnBrk="0" hangingPunct="1">
        <a:spcBef>
          <a:spcPct val="20000"/>
        </a:spcBef>
        <a:buFont typeface="Arial" panose="020B0604020202020204" pitchFamily="34" charset="0"/>
        <a:buChar char="•"/>
        <a:defRPr kumimoji="1" sz="2092" kern="1200">
          <a:solidFill>
            <a:schemeClr val="tx1"/>
          </a:solidFill>
          <a:latin typeface="+mn-lt"/>
          <a:ea typeface="+mn-ea"/>
          <a:cs typeface="+mn-cs"/>
        </a:defRPr>
      </a:lvl9pPr>
    </p:bodyStyle>
    <p:otherStyle>
      <a:defPPr>
        <a:defRPr lang="ja-JP"/>
      </a:defPPr>
      <a:lvl1pPr marL="0" algn="l" defTabSz="954253" rtl="0" eaLnBrk="1" latinLnBrk="0" hangingPunct="1">
        <a:defRPr kumimoji="1" sz="1882" kern="1200">
          <a:solidFill>
            <a:schemeClr val="tx1"/>
          </a:solidFill>
          <a:latin typeface="+mn-lt"/>
          <a:ea typeface="+mn-ea"/>
          <a:cs typeface="+mn-cs"/>
        </a:defRPr>
      </a:lvl1pPr>
      <a:lvl2pPr marL="477130" algn="l" defTabSz="954253" rtl="0" eaLnBrk="1" latinLnBrk="0" hangingPunct="1">
        <a:defRPr kumimoji="1" sz="1882" kern="1200">
          <a:solidFill>
            <a:schemeClr val="tx1"/>
          </a:solidFill>
          <a:latin typeface="+mn-lt"/>
          <a:ea typeface="+mn-ea"/>
          <a:cs typeface="+mn-cs"/>
        </a:defRPr>
      </a:lvl2pPr>
      <a:lvl3pPr marL="954253" algn="l" defTabSz="954253" rtl="0" eaLnBrk="1" latinLnBrk="0" hangingPunct="1">
        <a:defRPr kumimoji="1" sz="1882" kern="1200">
          <a:solidFill>
            <a:schemeClr val="tx1"/>
          </a:solidFill>
          <a:latin typeface="+mn-lt"/>
          <a:ea typeface="+mn-ea"/>
          <a:cs typeface="+mn-cs"/>
        </a:defRPr>
      </a:lvl3pPr>
      <a:lvl4pPr marL="1431383" algn="l" defTabSz="954253" rtl="0" eaLnBrk="1" latinLnBrk="0" hangingPunct="1">
        <a:defRPr kumimoji="1" sz="1882" kern="1200">
          <a:solidFill>
            <a:schemeClr val="tx1"/>
          </a:solidFill>
          <a:latin typeface="+mn-lt"/>
          <a:ea typeface="+mn-ea"/>
          <a:cs typeface="+mn-cs"/>
        </a:defRPr>
      </a:lvl4pPr>
      <a:lvl5pPr marL="1908504" algn="l" defTabSz="954253" rtl="0" eaLnBrk="1" latinLnBrk="0" hangingPunct="1">
        <a:defRPr kumimoji="1" sz="1882" kern="1200">
          <a:solidFill>
            <a:schemeClr val="tx1"/>
          </a:solidFill>
          <a:latin typeface="+mn-lt"/>
          <a:ea typeface="+mn-ea"/>
          <a:cs typeface="+mn-cs"/>
        </a:defRPr>
      </a:lvl5pPr>
      <a:lvl6pPr marL="2385633" algn="l" defTabSz="954253" rtl="0" eaLnBrk="1" latinLnBrk="0" hangingPunct="1">
        <a:defRPr kumimoji="1" sz="1882" kern="1200">
          <a:solidFill>
            <a:schemeClr val="tx1"/>
          </a:solidFill>
          <a:latin typeface="+mn-lt"/>
          <a:ea typeface="+mn-ea"/>
          <a:cs typeface="+mn-cs"/>
        </a:defRPr>
      </a:lvl6pPr>
      <a:lvl7pPr marL="2862758" algn="l" defTabSz="954253" rtl="0" eaLnBrk="1" latinLnBrk="0" hangingPunct="1">
        <a:defRPr kumimoji="1" sz="1882" kern="1200">
          <a:solidFill>
            <a:schemeClr val="tx1"/>
          </a:solidFill>
          <a:latin typeface="+mn-lt"/>
          <a:ea typeface="+mn-ea"/>
          <a:cs typeface="+mn-cs"/>
        </a:defRPr>
      </a:lvl7pPr>
      <a:lvl8pPr marL="3339887" algn="l" defTabSz="954253" rtl="0" eaLnBrk="1" latinLnBrk="0" hangingPunct="1">
        <a:defRPr kumimoji="1" sz="1882" kern="1200">
          <a:solidFill>
            <a:schemeClr val="tx1"/>
          </a:solidFill>
          <a:latin typeface="+mn-lt"/>
          <a:ea typeface="+mn-ea"/>
          <a:cs typeface="+mn-cs"/>
        </a:defRPr>
      </a:lvl8pPr>
      <a:lvl9pPr marL="3817010" algn="l" defTabSz="954253" rtl="0" eaLnBrk="1" latinLnBrk="0" hangingPunct="1">
        <a:defRPr kumimoji="1" sz="188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www.no-harassment.mhlw.go.jp/movie/index"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4"/>
          <p:cNvSpPr>
            <a:spLocks noGrp="1"/>
          </p:cNvSpPr>
          <p:nvPr>
            <p:ph type="ctrTitle"/>
          </p:nvPr>
        </p:nvSpPr>
        <p:spPr>
          <a:xfrm>
            <a:off x="655638" y="2917825"/>
            <a:ext cx="5759450" cy="523875"/>
          </a:xfrm>
        </p:spPr>
        <p:txBody>
          <a:bodyPr/>
          <a:lstStyle/>
          <a:p>
            <a:pPr eaLnBrk="1" hangingPunct="1"/>
            <a:r>
              <a:rPr lang="ja-JP" altLang="en-US" smtClean="0">
                <a:latin typeface="Arial" charset="0"/>
                <a:ea typeface="ＭＳ Ｐゴシック" charset="-128"/>
              </a:rPr>
              <a:t>管理職向け研修資料</a:t>
            </a:r>
          </a:p>
        </p:txBody>
      </p:sp>
      <p:sp>
        <p:nvSpPr>
          <p:cNvPr id="9219" name="サブタイトル 15"/>
          <p:cNvSpPr>
            <a:spLocks noGrp="1"/>
          </p:cNvSpPr>
          <p:nvPr>
            <p:ph type="subTitle" idx="1"/>
          </p:nvPr>
        </p:nvSpPr>
        <p:spPr>
          <a:xfrm>
            <a:off x="655638" y="3459163"/>
            <a:ext cx="5759450" cy="369887"/>
          </a:xfrm>
        </p:spPr>
        <p:txBody>
          <a:bodyPr/>
          <a:lstStyle/>
          <a:p>
            <a:pPr eaLnBrk="1" hangingPunct="1">
              <a:spcBef>
                <a:spcPct val="0"/>
              </a:spcBef>
            </a:pPr>
            <a:r>
              <a:rPr lang="ja-JP" altLang="en-US" smtClean="0">
                <a:solidFill>
                  <a:srgbClr val="FF0000"/>
                </a:solidFill>
                <a:latin typeface="Arial" charset="0"/>
                <a:ea typeface="ＭＳ Ｐゴシック" charset="-128"/>
              </a:rPr>
              <a:t>～職場におけるパワーハラスメントを考える～</a:t>
            </a:r>
          </a:p>
        </p:txBody>
      </p:sp>
      <p:sp>
        <p:nvSpPr>
          <p:cNvPr id="5" name="テキスト ボックス 1"/>
          <p:cNvSpPr txBox="1"/>
          <p:nvPr/>
        </p:nvSpPr>
        <p:spPr>
          <a:xfrm>
            <a:off x="822325" y="517525"/>
            <a:ext cx="1657350" cy="400050"/>
          </a:xfrm>
          <a:prstGeom prst="rect">
            <a:avLst/>
          </a:prstGeom>
          <a:noFill/>
          <a:ln>
            <a:solidFill>
              <a:schemeClr val="tx1"/>
            </a:solidFill>
          </a:ln>
        </p:spPr>
        <p:txBody>
          <a:bodyPr>
            <a:spAutoFit/>
          </a:bodyPr>
          <a:lstStyle>
            <a:defPPr>
              <a:defRPr lang="ja-JP"/>
            </a:defPPr>
            <a:lvl1pPr algn="l" defTabSz="1003300" rtl="0" fontAlgn="base">
              <a:spcBef>
                <a:spcPct val="0"/>
              </a:spcBef>
              <a:spcAft>
                <a:spcPct val="0"/>
              </a:spcAft>
              <a:defRPr kumimoji="1" sz="2000" kern="1200">
                <a:solidFill>
                  <a:schemeClr val="tx1"/>
                </a:solidFill>
                <a:latin typeface="Arial" charset="0"/>
                <a:ea typeface="ＭＳ Ｐゴシック" charset="-128"/>
                <a:cs typeface="+mn-cs"/>
              </a:defRPr>
            </a:lvl1pPr>
            <a:lvl2pPr marL="501650" indent="-44450" algn="l" defTabSz="1003300" rtl="0" fontAlgn="base">
              <a:spcBef>
                <a:spcPct val="0"/>
              </a:spcBef>
              <a:spcAft>
                <a:spcPct val="0"/>
              </a:spcAft>
              <a:defRPr kumimoji="1" sz="2000" kern="1200">
                <a:solidFill>
                  <a:schemeClr val="tx1"/>
                </a:solidFill>
                <a:latin typeface="Arial" charset="0"/>
                <a:ea typeface="ＭＳ Ｐゴシック" charset="-128"/>
                <a:cs typeface="+mn-cs"/>
              </a:defRPr>
            </a:lvl2pPr>
            <a:lvl3pPr marL="1003300" indent="-88900" algn="l" defTabSz="1003300" rtl="0" fontAlgn="base">
              <a:spcBef>
                <a:spcPct val="0"/>
              </a:spcBef>
              <a:spcAft>
                <a:spcPct val="0"/>
              </a:spcAft>
              <a:defRPr kumimoji="1" sz="2000" kern="1200">
                <a:solidFill>
                  <a:schemeClr val="tx1"/>
                </a:solidFill>
                <a:latin typeface="Arial" charset="0"/>
                <a:ea typeface="ＭＳ Ｐゴシック" charset="-128"/>
                <a:cs typeface="+mn-cs"/>
              </a:defRPr>
            </a:lvl3pPr>
            <a:lvl4pPr marL="1506538" indent="-134938" algn="l" defTabSz="1003300" rtl="0" fontAlgn="base">
              <a:spcBef>
                <a:spcPct val="0"/>
              </a:spcBef>
              <a:spcAft>
                <a:spcPct val="0"/>
              </a:spcAft>
              <a:defRPr kumimoji="1" sz="2000" kern="1200">
                <a:solidFill>
                  <a:schemeClr val="tx1"/>
                </a:solidFill>
                <a:latin typeface="Arial" charset="0"/>
                <a:ea typeface="ＭＳ Ｐゴシック" charset="-128"/>
                <a:cs typeface="+mn-cs"/>
              </a:defRPr>
            </a:lvl4pPr>
            <a:lvl5pPr marL="2008188" indent="-179388" algn="l" defTabSz="1003300" rtl="0" fontAlgn="base">
              <a:spcBef>
                <a:spcPct val="0"/>
              </a:spcBef>
              <a:spcAft>
                <a:spcPct val="0"/>
              </a:spcAft>
              <a:defRPr kumimoji="1" sz="2000" kern="1200">
                <a:solidFill>
                  <a:schemeClr val="tx1"/>
                </a:solidFill>
                <a:latin typeface="Arial" charset="0"/>
                <a:ea typeface="ＭＳ Ｐゴシック" charset="-128"/>
                <a:cs typeface="+mn-cs"/>
              </a:defRPr>
            </a:lvl5pPr>
            <a:lvl6pPr marL="2286000" algn="l" defTabSz="914400" rtl="0" eaLnBrk="1" latinLnBrk="0" hangingPunct="1">
              <a:defRPr kumimoji="1" sz="2000" kern="1200">
                <a:solidFill>
                  <a:schemeClr val="tx1"/>
                </a:solidFill>
                <a:latin typeface="Arial" charset="0"/>
                <a:ea typeface="ＭＳ Ｐゴシック" charset="-128"/>
                <a:cs typeface="+mn-cs"/>
              </a:defRPr>
            </a:lvl6pPr>
            <a:lvl7pPr marL="2743200" algn="l" defTabSz="914400" rtl="0" eaLnBrk="1" latinLnBrk="0" hangingPunct="1">
              <a:defRPr kumimoji="1" sz="2000" kern="1200">
                <a:solidFill>
                  <a:schemeClr val="tx1"/>
                </a:solidFill>
                <a:latin typeface="Arial" charset="0"/>
                <a:ea typeface="ＭＳ Ｐゴシック" charset="-128"/>
                <a:cs typeface="+mn-cs"/>
              </a:defRPr>
            </a:lvl7pPr>
            <a:lvl8pPr marL="3200400" algn="l" defTabSz="914400" rtl="0" eaLnBrk="1" latinLnBrk="0" hangingPunct="1">
              <a:defRPr kumimoji="1" sz="2000" kern="1200">
                <a:solidFill>
                  <a:schemeClr val="tx1"/>
                </a:solidFill>
                <a:latin typeface="Arial" charset="0"/>
                <a:ea typeface="ＭＳ Ｐゴシック" charset="-128"/>
                <a:cs typeface="+mn-cs"/>
              </a:defRPr>
            </a:lvl8pPr>
            <a:lvl9pPr marL="3657600" algn="l" defTabSz="914400" rtl="0" eaLnBrk="1" latinLnBrk="0" hangingPunct="1">
              <a:defRPr kumimoji="1" sz="2000" kern="1200">
                <a:solidFill>
                  <a:schemeClr val="tx1"/>
                </a:solidFill>
                <a:latin typeface="Arial" charset="0"/>
                <a:ea typeface="ＭＳ Ｐゴシック" charset="-128"/>
                <a:cs typeface="+mn-cs"/>
              </a:defRPr>
            </a:lvl9pPr>
          </a:lstStyle>
          <a:p>
            <a:pPr algn="ctr" eaLnBrk="1" hangingPunct="1">
              <a:defRPr/>
            </a:pPr>
            <a:r>
              <a:rPr lang="ja-JP" altLang="en-US" dirty="0" smtClean="0">
                <a:latin typeface="+mn-ea"/>
                <a:ea typeface="+mn-ea"/>
              </a:rPr>
              <a:t>参考資料　</a:t>
            </a:r>
            <a:r>
              <a:rPr lang="en-US" altLang="ja-JP" dirty="0" smtClean="0">
                <a:latin typeface="+mn-ea"/>
                <a:ea typeface="+mn-ea"/>
              </a:rPr>
              <a:t>3</a:t>
            </a:r>
            <a:endParaRPr lang="ja-JP" altLang="en-US" dirty="0">
              <a:latin typeface="+mn-ea"/>
              <a:ea typeface="+mn-ea"/>
            </a:endParaRPr>
          </a:p>
        </p:txBody>
      </p:sp>
      <p:grpSp>
        <p:nvGrpSpPr>
          <p:cNvPr id="9221" name="グループ化 1"/>
          <p:cNvGrpSpPr>
            <a:grpSpLocks/>
          </p:cNvGrpSpPr>
          <p:nvPr/>
        </p:nvGrpSpPr>
        <p:grpSpPr bwMode="auto">
          <a:xfrm>
            <a:off x="8047038" y="5676900"/>
            <a:ext cx="2225675" cy="1200150"/>
            <a:chOff x="714115" y="4969024"/>
            <a:chExt cx="2225675" cy="1200150"/>
          </a:xfrm>
        </p:grpSpPr>
        <p:pic>
          <p:nvPicPr>
            <p:cNvPr id="9223" name="Picture 2" descr="C:\Users\r169248\AppData\Local\Microsoft\Windows\Temporary Internet Files\Content.IE5\DOP09SU2\DIN_4844-2_Warnung_vor_einer_Gefahrenstelle_D-W000.svg[1].png"/>
            <p:cNvPicPr>
              <a:picLocks noChangeAspect="1" noChangeArrowheads="1"/>
            </p:cNvPicPr>
            <p:nvPr/>
          </p:nvPicPr>
          <p:blipFill>
            <a:blip r:embed="rId3"/>
            <a:srcRect/>
            <a:stretch>
              <a:fillRect/>
            </a:stretch>
          </p:blipFill>
          <p:spPr bwMode="auto">
            <a:xfrm>
              <a:off x="1441315" y="5283349"/>
              <a:ext cx="649287" cy="571500"/>
            </a:xfrm>
            <a:prstGeom prst="rect">
              <a:avLst/>
            </a:prstGeom>
            <a:noFill/>
            <a:ln w="9525">
              <a:noFill/>
              <a:miter lim="800000"/>
              <a:headEnd/>
              <a:tailEnd/>
            </a:ln>
          </p:spPr>
        </p:pic>
        <p:sp>
          <p:nvSpPr>
            <p:cNvPr id="9224" name="テキスト ボックス 5"/>
            <p:cNvSpPr txBox="1">
              <a:spLocks noChangeArrowheads="1"/>
            </p:cNvSpPr>
            <p:nvPr/>
          </p:nvSpPr>
          <p:spPr bwMode="auto">
            <a:xfrm>
              <a:off x="714115" y="4969024"/>
              <a:ext cx="2225675" cy="1200150"/>
            </a:xfrm>
            <a:prstGeom prst="rect">
              <a:avLst/>
            </a:prstGeom>
            <a:solidFill>
              <a:schemeClr val="bg1">
                <a:alpha val="76862"/>
              </a:schemeClr>
            </a:solidFill>
            <a:ln w="9525">
              <a:solidFill>
                <a:srgbClr val="FF0000"/>
              </a:solidFill>
              <a:miter lim="800000"/>
              <a:headEnd/>
              <a:tailEnd/>
            </a:ln>
          </p:spPr>
          <p:txBody>
            <a:bodyPr>
              <a:spAutoFit/>
            </a:bodyPr>
            <a:lstStyle/>
            <a:p>
              <a:pPr algn="just" eaLnBrk="1" hangingPunct="1"/>
              <a:r>
                <a:rPr lang="en-US" altLang="ja-JP" sz="1200" b="1">
                  <a:solidFill>
                    <a:srgbClr val="FF0000"/>
                  </a:solidFill>
                  <a:latin typeface="メイリオ" pitchFamily="50" charset="-128"/>
                  <a:ea typeface="メイリオ" pitchFamily="50" charset="-128"/>
                </a:rPr>
                <a:t> </a:t>
              </a:r>
              <a:r>
                <a:rPr lang="ja-JP" altLang="en-US" sz="1200" b="1">
                  <a:solidFill>
                    <a:srgbClr val="FF0000"/>
                  </a:solidFill>
                  <a:latin typeface="メイリオ" pitchFamily="50" charset="-128"/>
                  <a:ea typeface="メイリオ" pitchFamily="50" charset="-128"/>
                </a:rPr>
                <a:t>研修担当者様：</a:t>
              </a:r>
              <a:endParaRPr lang="en-US" altLang="ja-JP" sz="1200" b="1">
                <a:solidFill>
                  <a:srgbClr val="FF0000"/>
                </a:solidFill>
                <a:latin typeface="メイリオ" pitchFamily="50" charset="-128"/>
                <a:ea typeface="メイリオ" pitchFamily="50" charset="-128"/>
              </a:endParaRPr>
            </a:p>
            <a:p>
              <a:pPr algn="just" eaLnBrk="1" hangingPunct="1"/>
              <a:r>
                <a:rPr lang="ja-JP" altLang="en-US" sz="1200">
                  <a:solidFill>
                    <a:srgbClr val="FF0000"/>
                  </a:solidFill>
                </a:rPr>
                <a:t>左記注意書きは、研修の際の留意点を示したものです。</a:t>
              </a:r>
              <a:endParaRPr lang="en-US" altLang="ja-JP" sz="1200">
                <a:solidFill>
                  <a:srgbClr val="FF0000"/>
                </a:solidFill>
              </a:endParaRPr>
            </a:p>
            <a:p>
              <a:pPr algn="just" eaLnBrk="1" hangingPunct="1"/>
              <a:r>
                <a:rPr lang="ja-JP" altLang="en-US" sz="1200">
                  <a:solidFill>
                    <a:srgbClr val="FF0000"/>
                  </a:solidFill>
                </a:rPr>
                <a:t>研修資料の投影や配布にあたっては、本記載を削除してご使用ください。</a:t>
              </a:r>
            </a:p>
          </p:txBody>
        </p:sp>
      </p:grpSp>
      <p:sp>
        <p:nvSpPr>
          <p:cNvPr id="3" name="正方形/長方形 2"/>
          <p:cNvSpPr/>
          <p:nvPr/>
        </p:nvSpPr>
        <p:spPr>
          <a:xfrm>
            <a:off x="293688" y="5862638"/>
            <a:ext cx="7766050" cy="1014412"/>
          </a:xfrm>
          <a:prstGeom prst="rect">
            <a:avLst/>
          </a:prstGeom>
        </p:spPr>
        <p:txBody>
          <a:bodyPr>
            <a:spAutoFit/>
          </a:bodyPr>
          <a:lstStyle/>
          <a:p>
            <a:pPr marL="342900" indent="-342900" eaLnBrk="1" hangingPunct="1">
              <a:buFont typeface="Wingdings" panose="05000000000000000000" pitchFamily="2" charset="2"/>
              <a:buChar char="ü"/>
              <a:defRPr/>
            </a:pPr>
            <a:r>
              <a:rPr lang="ja-JP" altLang="en-US" sz="1200" dirty="0">
                <a:latin typeface="+mn-ea"/>
                <a:ea typeface="ＭＳ Ｐゴシック" panose="020B0600070205080204" pitchFamily="50" charset="-128"/>
              </a:rPr>
              <a:t>解説動画は、次の</a:t>
            </a:r>
            <a:r>
              <a:rPr lang="en-US" altLang="ja-JP" sz="1200" dirty="0">
                <a:latin typeface="+mn-ea"/>
                <a:ea typeface="ＭＳ Ｐゴシック" panose="020B0600070205080204" pitchFamily="50" charset="-128"/>
              </a:rPr>
              <a:t>URL</a:t>
            </a:r>
            <a:r>
              <a:rPr lang="ja-JP" altLang="en-US" sz="1200" dirty="0">
                <a:latin typeface="+mn-ea"/>
                <a:ea typeface="ＭＳ Ｐゴシック" panose="020B0600070205080204" pitchFamily="50" charset="-128"/>
              </a:rPr>
              <a:t>からダウンロードすることができます。</a:t>
            </a:r>
            <a:r>
              <a:rPr lang="en-US" altLang="ja-JP" sz="1200" dirty="0">
                <a:latin typeface="+mn-ea"/>
                <a:ea typeface="ＭＳ Ｐゴシック" panose="020B0600070205080204" pitchFamily="50" charset="-128"/>
                <a:hlinkClick r:id="rId4"/>
              </a:rPr>
              <a:t>https://www.no-harassment.mhlw.go.jp/movie/index</a:t>
            </a:r>
            <a:endParaRPr lang="en-US" altLang="ja-JP" sz="1200" dirty="0">
              <a:latin typeface="+mn-ea"/>
              <a:ea typeface="ＭＳ Ｐゴシック" panose="020B0600070205080204" pitchFamily="50" charset="-128"/>
            </a:endParaRPr>
          </a:p>
          <a:p>
            <a:pPr marL="342900" indent="-342900" eaLnBrk="1" hangingPunct="1">
              <a:buFont typeface="Wingdings" panose="05000000000000000000" pitchFamily="2" charset="2"/>
              <a:buChar char="ü"/>
              <a:defRPr/>
            </a:pPr>
            <a:r>
              <a:rPr lang="ja-JP" altLang="en-US" sz="1200" dirty="0">
                <a:latin typeface="+mn-ea"/>
                <a:ea typeface="ＭＳ Ｐゴシック" panose="020B0600070205080204" pitchFamily="50" charset="-128"/>
              </a:rPr>
              <a:t>スライドの赤字部分は、企業によって異なる部分です。各社の実態に合わせて変更してご利用ください。</a:t>
            </a:r>
            <a:endParaRPr lang="en-US" altLang="ja-JP" sz="1200" dirty="0">
              <a:latin typeface="+mn-ea"/>
              <a:ea typeface="ＭＳ Ｐゴシック" panose="020B0600070205080204" pitchFamily="50" charset="-128"/>
            </a:endParaRPr>
          </a:p>
          <a:p>
            <a:pPr marL="342900" indent="-342900" eaLnBrk="1" hangingPunct="1">
              <a:buFont typeface="Wingdings" panose="05000000000000000000" pitchFamily="2" charset="2"/>
              <a:buChar char="ü"/>
              <a:defRPr/>
            </a:pPr>
            <a:r>
              <a:rPr lang="ja-JP" altLang="en-US" sz="1200" dirty="0">
                <a:latin typeface="Arial" panose="020B0604020202020204" pitchFamily="34" charset="0"/>
                <a:ea typeface="ＭＳ Ｐゴシック" panose="020B0600070205080204" pitchFamily="50" charset="-128"/>
              </a:rPr>
              <a:t>本研修資料の著作権は、厚生労働省に帰属します。パワーハラスメントの防止に資する社内研修目的で利用する場合には、本資料を無償でご利用いただけますが、出典は、厚生労働省の本資料であることを明示してください。</a:t>
            </a:r>
          </a:p>
          <a:p>
            <a:pPr marL="342900" indent="-342900" eaLnBrk="1" hangingPunct="1">
              <a:buFont typeface="Wingdings" panose="05000000000000000000" pitchFamily="2" charset="2"/>
              <a:buChar char="ü"/>
              <a:defRPr/>
            </a:pPr>
            <a:endParaRPr lang="en-US" altLang="ja-JP" sz="1200" dirty="0">
              <a:latin typeface="+mn-ea"/>
              <a:ea typeface="ＭＳ Ｐゴシック" panose="020B0600070205080204"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31800" y="66675"/>
            <a:ext cx="9040813" cy="276225"/>
          </a:xfrm>
          <a:prstGeom prst="rect">
            <a:avLst/>
          </a:prstGeom>
          <a:solidFill>
            <a:schemeClr val="accent5">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defTabSz="954253" eaLnBrk="1" fontAlgn="auto" hangingPunct="1">
              <a:spcBef>
                <a:spcPts val="0"/>
              </a:spcBef>
              <a:spcAft>
                <a:spcPts val="0"/>
              </a:spcAft>
              <a:defRPr/>
            </a:pPr>
            <a:r>
              <a:rPr lang="ja-JP" altLang="en-US" sz="1673" dirty="0">
                <a:solidFill>
                  <a:prstClr val="black"/>
                </a:solidFill>
              </a:rPr>
              <a:t>２．職場における優越的な関係を背景とした言動に起因する問題に関し雇用管理上講ずべき措置</a:t>
            </a:r>
          </a:p>
        </p:txBody>
      </p:sp>
      <p:sp>
        <p:nvSpPr>
          <p:cNvPr id="9" name="正方形/長方形 8"/>
          <p:cNvSpPr/>
          <p:nvPr/>
        </p:nvSpPr>
        <p:spPr>
          <a:xfrm>
            <a:off x="460375" y="3683000"/>
            <a:ext cx="8886825" cy="260350"/>
          </a:xfrm>
          <a:prstGeom prst="rect">
            <a:avLst/>
          </a:prstGeom>
          <a:solidFill>
            <a:schemeClr val="accent6">
              <a:lumMod val="20000"/>
              <a:lumOff val="80000"/>
            </a:schemeClr>
          </a:solidFill>
          <a:ln>
            <a:solidFill>
              <a:schemeClr val="accent5">
                <a:lumMod val="60000"/>
                <a:lumOff val="40000"/>
              </a:schemeClr>
            </a:solidFill>
          </a:ln>
        </p:spPr>
        <p:style>
          <a:lnRef idx="1">
            <a:schemeClr val="accent5"/>
          </a:lnRef>
          <a:fillRef idx="2">
            <a:schemeClr val="accent5"/>
          </a:fillRef>
          <a:effectRef idx="1">
            <a:schemeClr val="accent5"/>
          </a:effectRef>
          <a:fontRef idx="minor">
            <a:schemeClr val="dk1"/>
          </a:fontRef>
        </p:style>
        <p:txBody>
          <a:bodyPr anchor="ctr"/>
          <a:lstStyle/>
          <a:p>
            <a:pPr defTabSz="954253" eaLnBrk="1" fontAlgn="auto" hangingPunct="1">
              <a:spcBef>
                <a:spcPts val="0"/>
              </a:spcBef>
              <a:spcAft>
                <a:spcPts val="0"/>
              </a:spcAft>
              <a:defRPr/>
            </a:pPr>
            <a:r>
              <a:rPr lang="ja-JP" altLang="en-US" sz="1673" dirty="0">
                <a:solidFill>
                  <a:prstClr val="black"/>
                </a:solidFill>
              </a:rPr>
              <a:t>３．職場における優越的な関係を背景とした言動に起因する問題に関し行うことが望ましい取組</a:t>
            </a:r>
          </a:p>
        </p:txBody>
      </p:sp>
      <p:sp>
        <p:nvSpPr>
          <p:cNvPr id="11" name="正方形/長方形 10"/>
          <p:cNvSpPr/>
          <p:nvPr/>
        </p:nvSpPr>
        <p:spPr>
          <a:xfrm>
            <a:off x="458788" y="5111750"/>
            <a:ext cx="8888412" cy="280988"/>
          </a:xfrm>
          <a:prstGeom prst="rect">
            <a:avLst/>
          </a:prstGeom>
          <a:solidFill>
            <a:schemeClr val="accent6">
              <a:lumMod val="20000"/>
              <a:lumOff val="80000"/>
            </a:schemeClr>
          </a:solidFill>
          <a:ln>
            <a:solidFill>
              <a:schemeClr val="accent5">
                <a:lumMod val="60000"/>
                <a:lumOff val="40000"/>
              </a:schemeClr>
            </a:solidFill>
          </a:ln>
        </p:spPr>
        <p:style>
          <a:lnRef idx="1">
            <a:schemeClr val="accent5"/>
          </a:lnRef>
          <a:fillRef idx="2">
            <a:schemeClr val="accent5"/>
          </a:fillRef>
          <a:effectRef idx="1">
            <a:schemeClr val="accent5"/>
          </a:effectRef>
          <a:fontRef idx="minor">
            <a:schemeClr val="dk1"/>
          </a:fontRef>
        </p:style>
        <p:txBody>
          <a:bodyPr anchor="ctr"/>
          <a:lstStyle/>
          <a:p>
            <a:pPr defTabSz="954253" eaLnBrk="1" fontAlgn="auto" hangingPunct="1">
              <a:spcBef>
                <a:spcPts val="0"/>
              </a:spcBef>
              <a:spcAft>
                <a:spcPts val="0"/>
              </a:spcAft>
              <a:defRPr/>
            </a:pPr>
            <a:r>
              <a:rPr lang="ja-JP" altLang="en-US" sz="1673" dirty="0">
                <a:solidFill>
                  <a:prstClr val="black"/>
                </a:solidFill>
              </a:rPr>
              <a:t>４．自らの雇用する労働者以外の者（就活生等）に対する言動に関し行うことが望ましい取組</a:t>
            </a:r>
          </a:p>
        </p:txBody>
      </p:sp>
      <p:sp>
        <p:nvSpPr>
          <p:cNvPr id="12" name="正方形/長方形 11"/>
          <p:cNvSpPr/>
          <p:nvPr/>
        </p:nvSpPr>
        <p:spPr>
          <a:xfrm>
            <a:off x="458788" y="6183313"/>
            <a:ext cx="8897937" cy="479425"/>
          </a:xfrm>
          <a:prstGeom prst="rect">
            <a:avLst/>
          </a:prstGeom>
          <a:solidFill>
            <a:schemeClr val="accent6">
              <a:lumMod val="20000"/>
              <a:lumOff val="80000"/>
            </a:schemeClr>
          </a:solidFill>
          <a:ln>
            <a:solidFill>
              <a:schemeClr val="accent5">
                <a:lumMod val="60000"/>
                <a:lumOff val="40000"/>
              </a:schemeClr>
            </a:solidFill>
          </a:ln>
        </p:spPr>
        <p:style>
          <a:lnRef idx="1">
            <a:schemeClr val="accent5"/>
          </a:lnRef>
          <a:fillRef idx="2">
            <a:schemeClr val="accent5"/>
          </a:fillRef>
          <a:effectRef idx="1">
            <a:schemeClr val="accent5"/>
          </a:effectRef>
          <a:fontRef idx="minor">
            <a:schemeClr val="dk1"/>
          </a:fontRef>
        </p:style>
        <p:txBody>
          <a:bodyPr/>
          <a:lstStyle/>
          <a:p>
            <a:pPr defTabSz="954253" eaLnBrk="1" fontAlgn="auto" hangingPunct="1">
              <a:lnSpc>
                <a:spcPts val="1778"/>
              </a:lnSpc>
              <a:spcBef>
                <a:spcPts val="0"/>
              </a:spcBef>
              <a:spcAft>
                <a:spcPts val="0"/>
              </a:spcAft>
              <a:defRPr/>
            </a:pPr>
            <a:r>
              <a:rPr lang="ja-JP" altLang="en-US" sz="1673" dirty="0">
                <a:solidFill>
                  <a:prstClr val="black"/>
                </a:solidFill>
              </a:rPr>
              <a:t>５．</a:t>
            </a:r>
            <a:r>
              <a:rPr lang="ja-JP" altLang="ja-JP" sz="1673" dirty="0">
                <a:solidFill>
                  <a:prstClr val="black"/>
                </a:solidFill>
              </a:rPr>
              <a:t>他の事業主の雇用する労働者等からのパワーハラスメントや顧客等からの著しい迷惑行為</a:t>
            </a:r>
            <a:endParaRPr lang="en-US" altLang="ja-JP" sz="1673" dirty="0">
              <a:solidFill>
                <a:prstClr val="black"/>
              </a:solidFill>
            </a:endParaRPr>
          </a:p>
          <a:p>
            <a:pPr defTabSz="954253" eaLnBrk="1" fontAlgn="auto" hangingPunct="1">
              <a:lnSpc>
                <a:spcPts val="1778"/>
              </a:lnSpc>
              <a:spcBef>
                <a:spcPts val="0"/>
              </a:spcBef>
              <a:spcAft>
                <a:spcPts val="0"/>
              </a:spcAft>
              <a:defRPr/>
            </a:pPr>
            <a:r>
              <a:rPr lang="ja-JP" altLang="en-US" sz="1464" dirty="0">
                <a:solidFill>
                  <a:prstClr val="black"/>
                </a:solidFill>
              </a:rPr>
              <a:t>　　（いわゆるカスタマーハラスメント）</a:t>
            </a:r>
            <a:r>
              <a:rPr lang="ja-JP" altLang="ja-JP" sz="1673" dirty="0">
                <a:solidFill>
                  <a:prstClr val="black"/>
                </a:solidFill>
              </a:rPr>
              <a:t>に関し行うことが望ましい取組</a:t>
            </a:r>
          </a:p>
        </p:txBody>
      </p:sp>
      <p:sp>
        <p:nvSpPr>
          <p:cNvPr id="2" name="テキスト ボックス 1"/>
          <p:cNvSpPr txBox="1"/>
          <p:nvPr/>
        </p:nvSpPr>
        <p:spPr>
          <a:xfrm>
            <a:off x="447675" y="361950"/>
            <a:ext cx="11298238" cy="3327400"/>
          </a:xfrm>
          <a:prstGeom prst="rect">
            <a:avLst/>
          </a:prstGeom>
          <a:noFill/>
        </p:spPr>
        <p:txBody>
          <a:bodyPr>
            <a:spAutoFit/>
          </a:bodyPr>
          <a:lstStyle/>
          <a:p>
            <a:pPr defTabSz="954253" eaLnBrk="1" fontAlgn="auto" hangingPunct="1">
              <a:spcBef>
                <a:spcPts val="0"/>
              </a:spcBef>
              <a:spcAft>
                <a:spcPts val="0"/>
              </a:spcAft>
              <a:defRPr/>
            </a:pPr>
            <a:r>
              <a:rPr lang="ja-JP" altLang="en-US" sz="1464"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（１）事業主の方針の明確化及びその周知・啓発</a:t>
            </a:r>
            <a:endParaRPr lang="en-US" altLang="ja-JP" sz="1464"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54253" eaLnBrk="1" fontAlgn="auto" hangingPunct="1">
              <a:spcBef>
                <a:spcPts val="0"/>
              </a:spcBef>
              <a:spcAft>
                <a:spcPts val="0"/>
              </a:spcAft>
              <a:defRPr/>
            </a:pPr>
            <a:r>
              <a:rPr lang="ja-JP" altLang="en-US"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①</a:t>
            </a:r>
            <a:r>
              <a:rPr lang="ja-JP" altLang="ja-JP"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職場における</a:t>
            </a:r>
            <a:r>
              <a:rPr lang="ja-JP" altLang="en-US"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パワハラ</a:t>
            </a:r>
            <a:r>
              <a:rPr lang="ja-JP" altLang="ja-JP"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の内容</a:t>
            </a:r>
            <a:r>
              <a:rPr lang="ja-JP" altLang="en-US"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・パワハラを行ってはならない</a:t>
            </a:r>
            <a:r>
              <a:rPr lang="ja-JP" altLang="ja-JP"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旨の方針を明確化</a:t>
            </a:r>
            <a:r>
              <a:rPr lang="ja-JP" altLang="en-US"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a:t>
            </a:r>
            <a:r>
              <a:rPr lang="ja-JP" altLang="ja-JP"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労働者</a:t>
            </a:r>
            <a:r>
              <a:rPr lang="ja-JP" altLang="en-US"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周知・啓発</a:t>
            </a:r>
            <a:r>
              <a:rPr lang="ja-JP" altLang="en-US"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すること</a:t>
            </a:r>
            <a:endParaRPr lang="en-US" altLang="ja-JP"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954253" eaLnBrk="1" fontAlgn="auto" hangingPunct="1">
              <a:spcBef>
                <a:spcPts val="0"/>
              </a:spcBef>
              <a:spcAft>
                <a:spcPts val="0"/>
              </a:spcAft>
              <a:defRPr/>
            </a:pPr>
            <a:r>
              <a:rPr lang="ja-JP" altLang="en-US"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②</a:t>
            </a:r>
            <a:r>
              <a:rPr lang="ja-JP" altLang="ja-JP"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行為者について厳正に対処する旨の方針・対処の内容を就業規則等の文書に規定</a:t>
            </a:r>
            <a:r>
              <a:rPr lang="ja-JP" altLang="en-US"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a:t>
            </a:r>
            <a:r>
              <a:rPr lang="ja-JP" altLang="ja-JP"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労働者に周知・啓発</a:t>
            </a:r>
            <a:r>
              <a:rPr lang="ja-JP" altLang="en-US"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すること</a:t>
            </a:r>
            <a:endParaRPr lang="ja-JP" altLang="ja-JP"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17811" indent="-317811" algn="just" defTabSz="954253" eaLnBrk="1" fontAlgn="auto" hangingPunct="1">
              <a:spcBef>
                <a:spcPts val="0"/>
              </a:spcBef>
              <a:spcAft>
                <a:spcPts val="0"/>
              </a:spcAft>
              <a:defRPr/>
            </a:pPr>
            <a:r>
              <a:rPr lang="ja-JP" altLang="en-US" sz="1464" b="1"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a:t>
            </a:r>
            <a:r>
              <a:rPr lang="ja-JP" altLang="ja-JP" sz="1464" b="1"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相談に応じ、適切に対応するために必要な体制の整備</a:t>
            </a:r>
            <a:endParaRPr lang="en-US" altLang="ja-JP" sz="1464" b="1"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17811" indent="-317811" algn="just" defTabSz="954253" eaLnBrk="1" fontAlgn="auto" hangingPunct="1">
              <a:spcBef>
                <a:spcPts val="0"/>
              </a:spcBef>
              <a:spcAft>
                <a:spcPts val="0"/>
              </a:spcAft>
              <a:defRPr/>
            </a:pPr>
            <a:r>
              <a:rPr lang="ja-JP" altLang="en-US" sz="1464"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a:t>
            </a:r>
            <a:r>
              <a:rPr lang="ja-JP" altLang="ja-JP"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相談窓口をあらかじめ定め</a:t>
            </a:r>
            <a:r>
              <a:rPr lang="ja-JP" altLang="en-US"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、労働者に周知すること</a:t>
            </a:r>
            <a:endParaRPr lang="en-US" altLang="ja-JP"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17100" indent="-127837" algn="just" defTabSz="954253" eaLnBrk="1" fontAlgn="auto" hangingPunct="1">
              <a:spcBef>
                <a:spcPts val="0"/>
              </a:spcBef>
              <a:spcAft>
                <a:spcPts val="0"/>
              </a:spcAft>
              <a:defRPr/>
            </a:pPr>
            <a:r>
              <a:rPr lang="ja-JP" altLang="en-US"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④</a:t>
            </a:r>
            <a:r>
              <a:rPr lang="ja-JP" altLang="ja-JP"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相談窓口担当者が、内容や状況に応じ適切に対応できるようにする</a:t>
            </a:r>
            <a:r>
              <a:rPr lang="ja-JP" altLang="en-US"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a:t>
            </a:r>
            <a:endParaRPr lang="en-US" altLang="ja-JP"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17100" indent="-127837" algn="just" defTabSz="954253" eaLnBrk="1" fontAlgn="auto" hangingPunct="1">
              <a:spcBef>
                <a:spcPts val="0"/>
              </a:spcBef>
              <a:spcAft>
                <a:spcPts val="0"/>
              </a:spcAft>
              <a:defRPr/>
            </a:pPr>
            <a:r>
              <a:rPr lang="ja-JP" altLang="en-US"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職場におけるパワハラの発生のおそれがある場合や、パワハラに該当するか否か微妙な場合であっても、</a:t>
            </a:r>
            <a:r>
              <a:rPr lang="ja-JP" altLang="ja-JP"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広く相談に</a:t>
            </a:r>
            <a:endParaRPr lang="en-US" altLang="ja-JP"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17100" indent="-127837" algn="just" defTabSz="954253" eaLnBrk="1" fontAlgn="auto" hangingPunct="1">
              <a:spcBef>
                <a:spcPts val="0"/>
              </a:spcBef>
              <a:spcAft>
                <a:spcPts val="0"/>
              </a:spcAft>
              <a:defRPr/>
            </a:pPr>
            <a:r>
              <a:rPr lang="ja-JP" altLang="en-US"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対応する</a:t>
            </a:r>
            <a:r>
              <a:rPr lang="ja-JP" altLang="en-US"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a:t>
            </a:r>
            <a:endParaRPr lang="en-US" altLang="ja-JP"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17811" indent="-317811" algn="just" defTabSz="954253" eaLnBrk="1" fontAlgn="auto" hangingPunct="1">
              <a:spcBef>
                <a:spcPts val="0"/>
              </a:spcBef>
              <a:spcAft>
                <a:spcPts val="0"/>
              </a:spcAft>
              <a:defRPr/>
            </a:pPr>
            <a:r>
              <a:rPr lang="ja-JP" altLang="en-US" sz="1360" b="1"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64" b="1"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a:t>
            </a:r>
            <a:r>
              <a:rPr lang="ja-JP" altLang="ja-JP" sz="1464" b="1"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職場における</a:t>
            </a:r>
            <a:r>
              <a:rPr lang="ja-JP" altLang="en-US" sz="1464" b="1"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パワー</a:t>
            </a:r>
            <a:r>
              <a:rPr lang="ja-JP" altLang="ja-JP" sz="1464" b="1"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ハラスメントにかかる事後の迅速かつ適切な対応</a:t>
            </a:r>
            <a:endParaRPr lang="en-US" altLang="ja-JP" sz="1464" b="1"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17100" indent="-127837" algn="just" defTabSz="954253" eaLnBrk="1" fontAlgn="auto" hangingPunct="1">
              <a:spcBef>
                <a:spcPts val="0"/>
              </a:spcBef>
              <a:spcAft>
                <a:spcPts val="0"/>
              </a:spcAft>
              <a:defRPr/>
            </a:pPr>
            <a:r>
              <a:rPr lang="ja-JP" altLang="en-US"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⑤</a:t>
            </a:r>
            <a:r>
              <a:rPr lang="ja-JP" altLang="ja-JP"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事実関係を迅速かつ正確に確認</a:t>
            </a:r>
            <a:r>
              <a:rPr lang="ja-JP" altLang="en-US"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すること</a:t>
            </a:r>
            <a:endParaRPr lang="en-US" altLang="ja-JP"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17100" indent="-127837" algn="just" defTabSz="954253" eaLnBrk="1" fontAlgn="auto" hangingPunct="1">
              <a:spcBef>
                <a:spcPts val="0"/>
              </a:spcBef>
              <a:spcAft>
                <a:spcPts val="0"/>
              </a:spcAft>
              <a:defRPr/>
            </a:pPr>
            <a:r>
              <a:rPr lang="ja-JP" altLang="en-US"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⑥</a:t>
            </a:r>
            <a:r>
              <a:rPr lang="ja-JP" altLang="ja-JP"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速やかに被害者に対する配慮の措置を適正に行う</a:t>
            </a:r>
            <a:r>
              <a:rPr lang="ja-JP" altLang="en-US"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　⑦</a:t>
            </a:r>
            <a:r>
              <a:rPr lang="ja-JP" altLang="ja-JP"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行為者に対する措置を適正に行う</a:t>
            </a:r>
            <a:r>
              <a:rPr lang="ja-JP" altLang="en-US"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a:t>
            </a:r>
            <a:endParaRPr lang="en-US" altLang="ja-JP"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17100" indent="-127837" algn="just" defTabSz="954253" eaLnBrk="1" fontAlgn="auto" hangingPunct="1">
              <a:spcBef>
                <a:spcPts val="0"/>
              </a:spcBef>
              <a:spcAft>
                <a:spcPts val="0"/>
              </a:spcAft>
              <a:defRPr/>
            </a:pPr>
            <a:r>
              <a:rPr lang="ja-JP" altLang="en-US"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⑧</a:t>
            </a:r>
            <a:r>
              <a:rPr lang="ja-JP" altLang="ja-JP"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再発防止に向けた措置を講ずる</a:t>
            </a:r>
            <a:r>
              <a:rPr lang="ja-JP" altLang="en-US"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a:t>
            </a:r>
            <a:r>
              <a:rPr lang="ja-JP" altLang="en-US" sz="1464"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1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⑥⑦は</a:t>
            </a:r>
            <a:r>
              <a:rPr lang="ja-JP" altLang="ja-JP" sz="11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事実確認ができた場合</a:t>
            </a:r>
            <a:r>
              <a:rPr lang="ja-JP" altLang="en-US" sz="115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、⑧はできなかった場合も同様</a:t>
            </a:r>
            <a:endParaRPr lang="en-US" altLang="ja-JP" sz="1464"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17100" indent="-317100" defTabSz="954253" eaLnBrk="1" fontAlgn="auto" hangingPunct="1">
              <a:spcBef>
                <a:spcPts val="0"/>
              </a:spcBef>
              <a:spcAft>
                <a:spcPts val="0"/>
              </a:spcAft>
              <a:defRPr/>
            </a:pPr>
            <a:r>
              <a:rPr lang="ja-JP" altLang="en-US" sz="1464" b="1"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（４）（１）</a:t>
            </a:r>
            <a:r>
              <a:rPr lang="ja-JP" altLang="ja-JP" sz="1464" b="1"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から</a:t>
            </a:r>
            <a:r>
              <a:rPr lang="ja-JP" altLang="en-US" sz="1464" b="1"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a:t>
            </a:r>
            <a:r>
              <a:rPr lang="ja-JP" altLang="ja-JP" sz="1464" b="1"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までの措置と併せて講ずべき措置</a:t>
            </a:r>
            <a:endParaRPr lang="en-US" altLang="ja-JP" sz="1464" b="1" u="sng"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17100" indent="-127837" defTabSz="954253" eaLnBrk="1" fontAlgn="auto" hangingPunct="1">
              <a:spcBef>
                <a:spcPts val="0"/>
              </a:spcBef>
              <a:spcAft>
                <a:spcPts val="0"/>
              </a:spcAft>
              <a:defRPr/>
            </a:pPr>
            <a:r>
              <a:rPr lang="ja-JP" altLang="en-US"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⑨</a:t>
            </a:r>
            <a:r>
              <a:rPr lang="ja-JP" altLang="ja-JP"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相談者・行為者等のプライバシーを保護するために必要な措置を講じ、周知</a:t>
            </a:r>
            <a:r>
              <a:rPr lang="ja-JP" altLang="en-US"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すること</a:t>
            </a:r>
            <a:endParaRPr lang="en-US" altLang="ja-JP"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17100" indent="-127837" defTabSz="954253" eaLnBrk="1" fontAlgn="auto" hangingPunct="1">
              <a:spcBef>
                <a:spcPts val="0"/>
              </a:spcBef>
              <a:spcAft>
                <a:spcPts val="0"/>
              </a:spcAft>
              <a:defRPr/>
            </a:pPr>
            <a:r>
              <a:rPr lang="ja-JP" altLang="en-US"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⑩</a:t>
            </a:r>
            <a:r>
              <a:rPr lang="ja-JP" altLang="ja-JP"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相談したこと等を理由として不利益な取扱いを行ってはならない旨を定め、労働者に周知・啓発</a:t>
            </a:r>
            <a:r>
              <a:rPr lang="ja-JP" altLang="en-US" sz="1360"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すること</a:t>
            </a:r>
            <a:endParaRPr lang="en-US" altLang="ja-JP" sz="1360" dirty="0">
              <a:solidFill>
                <a:prstClr val="black"/>
              </a:solidFill>
              <a:latin typeface="Calibri"/>
              <a:ea typeface="ＭＳ Ｐゴシック" panose="020B0600070205080204" pitchFamily="50" charset="-128"/>
            </a:endParaRPr>
          </a:p>
        </p:txBody>
      </p:sp>
      <p:sp>
        <p:nvSpPr>
          <p:cNvPr id="13" name="テキスト ボックス 12"/>
          <p:cNvSpPr txBox="1"/>
          <p:nvPr/>
        </p:nvSpPr>
        <p:spPr>
          <a:xfrm>
            <a:off x="431800" y="3994150"/>
            <a:ext cx="9640888" cy="1106488"/>
          </a:xfrm>
          <a:prstGeom prst="rect">
            <a:avLst/>
          </a:prstGeom>
          <a:noFill/>
        </p:spPr>
        <p:txBody>
          <a:bodyPr>
            <a:spAutoFit/>
          </a:bodyPr>
          <a:lstStyle/>
          <a:p>
            <a:pPr defTabSz="954253" eaLnBrk="1" fontAlgn="auto" hangingPunct="1">
              <a:spcBef>
                <a:spcPts val="0"/>
              </a:spcBef>
              <a:spcAft>
                <a:spcPts val="0"/>
              </a:spcAft>
              <a:defRPr/>
            </a:pPr>
            <a:r>
              <a:rPr lang="ja-JP" altLang="en-US" sz="1360" dirty="0">
                <a:solidFill>
                  <a:prstClr val="black"/>
                </a:solidFill>
                <a:latin typeface="メイリオ" panose="020B0604030504040204" pitchFamily="50" charset="-128"/>
                <a:ea typeface="メイリオ" panose="020B0604030504040204" pitchFamily="50" charset="-128"/>
              </a:rPr>
              <a:t>○ セクハラ、妊娠・出産・育児休業等に関するハラスメント等と一元的に相談に応じることのできる体制の整備</a:t>
            </a:r>
            <a:endParaRPr lang="en-US" altLang="ja-JP" sz="1360" dirty="0">
              <a:solidFill>
                <a:prstClr val="black"/>
              </a:solidFill>
              <a:latin typeface="メイリオ" panose="020B0604030504040204" pitchFamily="50" charset="-128"/>
              <a:ea typeface="メイリオ" panose="020B0604030504040204" pitchFamily="50" charset="-128"/>
            </a:endParaRPr>
          </a:p>
          <a:p>
            <a:pPr defTabSz="954253" eaLnBrk="1" fontAlgn="auto" hangingPunct="1">
              <a:spcBef>
                <a:spcPts val="0"/>
              </a:spcBef>
              <a:spcAft>
                <a:spcPts val="0"/>
              </a:spcAft>
              <a:defRPr/>
            </a:pPr>
            <a:r>
              <a:rPr lang="ja-JP" altLang="en-US" sz="1360" dirty="0">
                <a:solidFill>
                  <a:prstClr val="black"/>
                </a:solidFill>
                <a:latin typeface="メイリオ" panose="020B0604030504040204" pitchFamily="50" charset="-128"/>
                <a:ea typeface="メイリオ" panose="020B0604030504040204" pitchFamily="50" charset="-128"/>
              </a:rPr>
              <a:t>○ 職場におけるパワハラの原因や背景となる要因を解消するための取組</a:t>
            </a:r>
            <a:endParaRPr lang="en-US" altLang="ja-JP" sz="1360" dirty="0">
              <a:solidFill>
                <a:prstClr val="black"/>
              </a:solidFill>
              <a:latin typeface="メイリオ" panose="020B0604030504040204" pitchFamily="50" charset="-128"/>
              <a:ea typeface="メイリオ" panose="020B0604030504040204" pitchFamily="50" charset="-128"/>
            </a:endParaRPr>
          </a:p>
          <a:p>
            <a:pPr marL="285556" defTabSz="954253" eaLnBrk="1" fontAlgn="auto" hangingPunct="1">
              <a:spcBef>
                <a:spcPts val="0"/>
              </a:spcBef>
              <a:spcAft>
                <a:spcPts val="0"/>
              </a:spcAft>
              <a:defRPr/>
            </a:pPr>
            <a:r>
              <a:rPr lang="ja-JP" altLang="en-US" sz="1150" dirty="0">
                <a:solidFill>
                  <a:prstClr val="black"/>
                </a:solidFill>
                <a:latin typeface="メイリオ" panose="020B0604030504040204" pitchFamily="50" charset="-128"/>
                <a:ea typeface="メイリオ" panose="020B0604030504040204" pitchFamily="50" charset="-128"/>
              </a:rPr>
              <a:t>・　コミュニケーションの活性化・円滑化のための研修等や、適正な業務目標の設定等の職場環境の改善のための取組</a:t>
            </a:r>
          </a:p>
          <a:p>
            <a:pPr defTabSz="954253" eaLnBrk="1" fontAlgn="auto" hangingPunct="1">
              <a:spcBef>
                <a:spcPts val="0"/>
              </a:spcBef>
              <a:spcAft>
                <a:spcPts val="0"/>
              </a:spcAft>
              <a:defRPr/>
            </a:pPr>
            <a:r>
              <a:rPr lang="ja-JP" altLang="en-US" sz="1360" dirty="0">
                <a:solidFill>
                  <a:prstClr val="black"/>
                </a:solidFill>
                <a:latin typeface="メイリオ" panose="020B0604030504040204" pitchFamily="50" charset="-128"/>
                <a:ea typeface="メイリオ" panose="020B0604030504040204" pitchFamily="50" charset="-128"/>
              </a:rPr>
              <a:t>○ 労働者や労働組合等の参画を得つつ、アンケート調査や意見交換等を実施するなどにより、雇用管理上の措置の</a:t>
            </a:r>
            <a:endParaRPr lang="en-US" altLang="ja-JP" sz="1360" dirty="0">
              <a:solidFill>
                <a:prstClr val="black"/>
              </a:solidFill>
              <a:latin typeface="メイリオ" panose="020B0604030504040204" pitchFamily="50" charset="-128"/>
              <a:ea typeface="メイリオ" panose="020B0604030504040204" pitchFamily="50" charset="-128"/>
            </a:endParaRPr>
          </a:p>
          <a:p>
            <a:pPr defTabSz="954253" eaLnBrk="1" fontAlgn="auto" hangingPunct="1">
              <a:spcBef>
                <a:spcPts val="0"/>
              </a:spcBef>
              <a:spcAft>
                <a:spcPts val="0"/>
              </a:spcAft>
              <a:defRPr/>
            </a:pPr>
            <a:r>
              <a:rPr lang="ja-JP" altLang="en-US" sz="1360" dirty="0">
                <a:solidFill>
                  <a:prstClr val="black"/>
                </a:solidFill>
                <a:latin typeface="メイリオ" panose="020B0604030504040204" pitchFamily="50" charset="-128"/>
                <a:ea typeface="メイリオ" panose="020B0604030504040204" pitchFamily="50" charset="-128"/>
              </a:rPr>
              <a:t>　運用状況の的確な把握や必要な見直しの検討等に努める</a:t>
            </a:r>
            <a:endParaRPr lang="en-US" altLang="ja-JP" sz="1360" dirty="0">
              <a:solidFill>
                <a:prstClr val="black"/>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447675" y="6699250"/>
            <a:ext cx="10015538" cy="720725"/>
          </a:xfrm>
          <a:prstGeom prst="rect">
            <a:avLst/>
          </a:prstGeom>
          <a:noFill/>
        </p:spPr>
        <p:txBody>
          <a:bodyPr>
            <a:spAutoFit/>
          </a:bodyPr>
          <a:lstStyle/>
          <a:p>
            <a:pPr defTabSz="954253" eaLnBrk="1" fontAlgn="auto" hangingPunct="1">
              <a:spcBef>
                <a:spcPts val="0"/>
              </a:spcBef>
              <a:spcAft>
                <a:spcPts val="0"/>
              </a:spcAft>
              <a:defRPr/>
            </a:pPr>
            <a:r>
              <a:rPr lang="ja-JP" altLang="en-US" sz="1360" dirty="0">
                <a:solidFill>
                  <a:prstClr val="black"/>
                </a:solidFill>
                <a:latin typeface="メイリオ" panose="020B0604030504040204" pitchFamily="50" charset="-128"/>
                <a:ea typeface="メイリオ" panose="020B0604030504040204" pitchFamily="50" charset="-128"/>
              </a:rPr>
              <a:t>○ 相談に応じ、適切に対応するために必要な体制の整備　○ 被害者への配慮のための取組</a:t>
            </a:r>
          </a:p>
          <a:p>
            <a:pPr defTabSz="954253" eaLnBrk="1" fontAlgn="auto" hangingPunct="1">
              <a:spcBef>
                <a:spcPts val="0"/>
              </a:spcBef>
              <a:spcAft>
                <a:spcPts val="0"/>
              </a:spcAft>
              <a:defRPr/>
            </a:pPr>
            <a:r>
              <a:rPr lang="ja-JP" altLang="en-US" sz="1360" dirty="0">
                <a:solidFill>
                  <a:prstClr val="black"/>
                </a:solidFill>
                <a:latin typeface="メイリオ" panose="020B0604030504040204" pitchFamily="50" charset="-128"/>
                <a:ea typeface="メイリオ" panose="020B0604030504040204" pitchFamily="50" charset="-128"/>
              </a:rPr>
              <a:t>○ 被害防止のための取組（マニュアル作成や研修の実施等、業種・業態等の状況に応じた取組）</a:t>
            </a:r>
          </a:p>
          <a:p>
            <a:pPr defTabSz="954253" eaLnBrk="1" fontAlgn="auto" hangingPunct="1">
              <a:spcBef>
                <a:spcPts val="0"/>
              </a:spcBef>
              <a:spcAft>
                <a:spcPts val="0"/>
              </a:spcAft>
              <a:defRPr/>
            </a:pPr>
            <a:endParaRPr lang="ja-JP" altLang="en-US" sz="1360" dirty="0">
              <a:solidFill>
                <a:prstClr val="black"/>
              </a:solidFill>
              <a:latin typeface="Calibri"/>
              <a:ea typeface="ＭＳ Ｐゴシック" panose="020B0600070205080204" pitchFamily="50" charset="-128"/>
            </a:endParaRPr>
          </a:p>
        </p:txBody>
      </p:sp>
      <p:sp>
        <p:nvSpPr>
          <p:cNvPr id="14" name="テキスト ボックス 13"/>
          <p:cNvSpPr txBox="1"/>
          <p:nvPr/>
        </p:nvSpPr>
        <p:spPr>
          <a:xfrm>
            <a:off x="447675" y="5421313"/>
            <a:ext cx="9513888" cy="784225"/>
          </a:xfrm>
          <a:prstGeom prst="rect">
            <a:avLst/>
          </a:prstGeom>
          <a:noFill/>
        </p:spPr>
        <p:txBody>
          <a:bodyPr>
            <a:spAutoFit/>
          </a:bodyPr>
          <a:lstStyle/>
          <a:p>
            <a:pPr marL="150595" indent="-225893" defTabSz="954253" eaLnBrk="1" fontAlgn="auto" hangingPunct="1">
              <a:lnSpc>
                <a:spcPts val="1778"/>
              </a:lnSpc>
              <a:spcBef>
                <a:spcPts val="0"/>
              </a:spcBef>
              <a:spcAft>
                <a:spcPts val="0"/>
              </a:spcAft>
              <a:defRPr/>
            </a:pPr>
            <a:r>
              <a:rPr lang="ja-JP" altLang="en-US" sz="1360" dirty="0">
                <a:solidFill>
                  <a:prstClr val="black"/>
                </a:solidFill>
                <a:latin typeface="メイリオ" panose="020B0604030504040204" pitchFamily="50" charset="-128"/>
                <a:ea typeface="メイリオ" panose="020B0604030504040204" pitchFamily="50" charset="-128"/>
              </a:rPr>
              <a:t>○ 職場におけるパワハラを行ってはならない旨の方針の明確化等を行う際に、他の事業主の雇用する労働者、</a:t>
            </a:r>
            <a:endParaRPr lang="en-US" altLang="ja-JP" sz="1360" dirty="0">
              <a:solidFill>
                <a:prstClr val="black"/>
              </a:solidFill>
              <a:latin typeface="メイリオ" panose="020B0604030504040204" pitchFamily="50" charset="-128"/>
              <a:ea typeface="メイリオ" panose="020B0604030504040204" pitchFamily="50" charset="-128"/>
            </a:endParaRPr>
          </a:p>
          <a:p>
            <a:pPr marL="150595" indent="-225893" defTabSz="954253" eaLnBrk="1" fontAlgn="auto" hangingPunct="1">
              <a:lnSpc>
                <a:spcPts val="1778"/>
              </a:lnSpc>
              <a:spcBef>
                <a:spcPts val="0"/>
              </a:spcBef>
              <a:spcAft>
                <a:spcPts val="0"/>
              </a:spcAft>
              <a:defRPr/>
            </a:pPr>
            <a:r>
              <a:rPr lang="ja-JP" altLang="en-US" sz="1360" dirty="0">
                <a:solidFill>
                  <a:prstClr val="black"/>
                </a:solidFill>
                <a:latin typeface="メイリオ" panose="020B0604030504040204" pitchFamily="50" charset="-128"/>
                <a:ea typeface="メイリオ" panose="020B0604030504040204" pitchFamily="50" charset="-128"/>
              </a:rPr>
              <a:t>　就職活動中の学生等の求職者、個人事業主、インターンシップを行う者等に対しても同様の方針を併せて示す</a:t>
            </a:r>
            <a:endParaRPr lang="en-US" altLang="ja-JP" sz="1360" dirty="0">
              <a:solidFill>
                <a:prstClr val="black"/>
              </a:solidFill>
              <a:latin typeface="メイリオ" panose="020B0604030504040204" pitchFamily="50" charset="-128"/>
              <a:ea typeface="メイリオ" panose="020B0604030504040204" pitchFamily="50" charset="-128"/>
            </a:endParaRPr>
          </a:p>
          <a:p>
            <a:pPr marL="150595" indent="-225893" defTabSz="954253" eaLnBrk="1" fontAlgn="auto" hangingPunct="1">
              <a:lnSpc>
                <a:spcPts val="1778"/>
              </a:lnSpc>
              <a:spcBef>
                <a:spcPts val="0"/>
              </a:spcBef>
              <a:spcAft>
                <a:spcPts val="0"/>
              </a:spcAft>
              <a:defRPr/>
            </a:pPr>
            <a:r>
              <a:rPr lang="ja-JP" altLang="en-US" sz="1360" dirty="0">
                <a:solidFill>
                  <a:prstClr val="black"/>
                </a:solidFill>
                <a:latin typeface="メイリオ" panose="020B0604030504040204" pitchFamily="50" charset="-128"/>
                <a:ea typeface="メイリオ" panose="020B0604030504040204" pitchFamily="50" charset="-128"/>
              </a:rPr>
              <a:t>○ 雇用管理上の</a:t>
            </a:r>
            <a:r>
              <a:rPr lang="ja-JP" altLang="ja-JP" sz="1360" dirty="0">
                <a:solidFill>
                  <a:prstClr val="black"/>
                </a:solidFill>
                <a:latin typeface="メイリオ" panose="020B0604030504040204" pitchFamily="50" charset="-128"/>
                <a:ea typeface="メイリオ" panose="020B0604030504040204" pitchFamily="50" charset="-128"/>
              </a:rPr>
              <a:t>措置</a:t>
            </a:r>
            <a:r>
              <a:rPr lang="ja-JP" altLang="en-US" sz="1360" dirty="0">
                <a:solidFill>
                  <a:prstClr val="black"/>
                </a:solidFill>
                <a:latin typeface="メイリオ" panose="020B0604030504040204" pitchFamily="50" charset="-128"/>
                <a:ea typeface="メイリオ" panose="020B0604030504040204" pitchFamily="50" charset="-128"/>
              </a:rPr>
              <a:t>全体</a:t>
            </a:r>
            <a:r>
              <a:rPr lang="ja-JP" altLang="ja-JP" sz="1360" dirty="0">
                <a:solidFill>
                  <a:prstClr val="black"/>
                </a:solidFill>
                <a:latin typeface="メイリオ" panose="020B0604030504040204" pitchFamily="50" charset="-128"/>
                <a:ea typeface="メイリオ" panose="020B0604030504040204" pitchFamily="50" charset="-128"/>
              </a:rPr>
              <a:t>も参考にしつつ、</a:t>
            </a:r>
            <a:r>
              <a:rPr lang="ja-JP" altLang="en-US" sz="1360" dirty="0">
                <a:solidFill>
                  <a:prstClr val="black"/>
                </a:solidFill>
                <a:latin typeface="メイリオ" panose="020B0604030504040204" pitchFamily="50" charset="-128"/>
                <a:ea typeface="メイリオ" panose="020B0604030504040204" pitchFamily="50" charset="-128"/>
              </a:rPr>
              <a:t>適切な相談対応等に努める</a:t>
            </a:r>
            <a:endParaRPr lang="ja-JP" altLang="ja-JP" sz="1360" dirty="0">
              <a:solidFill>
                <a:prstClr val="black"/>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pPr defTabSz="954088" eaLnBrk="1" hangingPunct="1"/>
            <a:fld id="{4DC6369F-4673-4E59-B50C-FFA36E9E6446}" type="slidenum">
              <a:rPr lang="ja-JP" altLang="en-US">
                <a:solidFill>
                  <a:srgbClr val="000000"/>
                </a:solidFill>
              </a:rPr>
              <a:pPr defTabSz="954088" eaLnBrk="1" hangingPunct="1"/>
              <a:t>10</a:t>
            </a:fld>
            <a:endParaRPr lang="ja-JP" altLang="en-US">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p:nvPr>
        </p:nvSpPr>
        <p:spPr/>
        <p:txBody>
          <a:bodyPr/>
          <a:lstStyle/>
          <a:p>
            <a:pPr eaLnBrk="1" hangingPunct="1"/>
            <a:r>
              <a:rPr lang="en-US" altLang="ja-JP" smtClean="0">
                <a:latin typeface="メイリオ" pitchFamily="50" charset="-128"/>
                <a:ea typeface="メイリオ" pitchFamily="50" charset="-128"/>
              </a:rPr>
              <a:t>2.</a:t>
            </a:r>
            <a:r>
              <a:rPr lang="ja-JP" altLang="en-US" smtClean="0">
                <a:latin typeface="メイリオ" pitchFamily="50" charset="-128"/>
                <a:ea typeface="メイリオ" pitchFamily="50" charset="-128"/>
              </a:rPr>
              <a:t>　なぜ職場のパワーハラスメントが問題なのか？</a:t>
            </a:r>
          </a:p>
        </p:txBody>
      </p:sp>
      <p:sp>
        <p:nvSpPr>
          <p:cNvPr id="3" name="コンテンツ プレースホルダー 2"/>
          <p:cNvSpPr>
            <a:spLocks noGrp="1"/>
          </p:cNvSpPr>
          <p:nvPr>
            <p:ph sz="quarter" idx="11"/>
          </p:nvPr>
        </p:nvSpPr>
        <p:spPr>
          <a:xfrm>
            <a:off x="354013" y="950913"/>
            <a:ext cx="9432925" cy="4030662"/>
          </a:xfrm>
        </p:spPr>
        <p:txBody>
          <a:bodyPr/>
          <a:lstStyle/>
          <a:p>
            <a:pPr eaLnBrk="1" hangingPunct="1">
              <a:defRPr/>
            </a:pPr>
            <a:r>
              <a:rPr lang="ja-JP" altLang="en-US" sz="20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社員</a:t>
            </a:r>
            <a:r>
              <a:rPr lang="ja-JP" altLang="en-US"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への影響は？</a:t>
            </a:r>
            <a:endParaRPr lang="en-US" altLang="ja-JP"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defRPr/>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●心身の健康を害し、休職等に至る</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defRPr/>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●職場環境の悪化</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342900" indent="-342900" eaLnBrk="1" hangingPunct="1">
              <a:buFont typeface="Wingdings" pitchFamily="2" charset="2"/>
              <a:buChar char="p"/>
              <a:defRPr/>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r>
              <a:rPr lang="ja-JP" altLang="en-US" sz="20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会社</a:t>
            </a:r>
            <a:r>
              <a:rPr lang="ja-JP" altLang="en-US"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への影響は？　</a:t>
            </a:r>
            <a:endParaRPr lang="en-US" altLang="ja-JP"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defRPr/>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●モラールの低下⇒生産性の低下⇒業績の悪化</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defRPr/>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●人材の流出</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defRPr/>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●訴訟による賠償⇒業績の悪化</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defRPr/>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●企業イメージの</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悪化</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⇒採用への影響</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defRPr/>
            </a:pP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r>
              <a:rPr lang="ja-JP" altLang="en-US" sz="20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その他</a:t>
            </a:r>
            <a:r>
              <a:rPr lang="ja-JP" altLang="en-US"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defRPr/>
            </a:pPr>
            <a:r>
              <a:rPr lang="ja-JP" altLang="en-US"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コンプライアンス上の問題</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defRPr/>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民法</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刑法、就業規則違反　</a:t>
            </a: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4170363" y="6294438"/>
            <a:ext cx="6121400" cy="384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ja-JP" altLang="en-US" sz="1400" dirty="0">
                <a:solidFill>
                  <a:schemeClr val="tx1"/>
                </a:solidFill>
              </a:rPr>
              <a:t>（平成</a:t>
            </a:r>
            <a:r>
              <a:rPr lang="en-US" altLang="ja-JP" sz="1400" dirty="0">
                <a:solidFill>
                  <a:schemeClr val="tx1"/>
                </a:solidFill>
              </a:rPr>
              <a:t>28</a:t>
            </a:r>
            <a:r>
              <a:rPr lang="ja-JP" altLang="en-US" sz="1400" dirty="0">
                <a:solidFill>
                  <a:schemeClr val="tx1"/>
                </a:solidFill>
              </a:rPr>
              <a:t>年度　厚生労働省「職場のパワーハラスメントに関する実態調査」より）</a:t>
            </a:r>
            <a:endParaRPr lang="en-US" altLang="ja-JP" sz="1400" dirty="0">
              <a:solidFill>
                <a:schemeClr val="tx1"/>
              </a:solidFill>
            </a:endParaRPr>
          </a:p>
          <a:p>
            <a:pPr algn="r" eaLnBrk="1" hangingPunct="1">
              <a:defRPr/>
            </a:pPr>
            <a:r>
              <a:rPr lang="ja-JP" altLang="en-US" sz="1400" dirty="0">
                <a:solidFill>
                  <a:schemeClr val="tx1"/>
                </a:solidFill>
              </a:rPr>
              <a:t>（企業調査　　回答：</a:t>
            </a:r>
            <a:r>
              <a:rPr lang="en-US" altLang="ja-JP" sz="1400" dirty="0">
                <a:solidFill>
                  <a:schemeClr val="tx1"/>
                </a:solidFill>
              </a:rPr>
              <a:t>4,587</a:t>
            </a:r>
            <a:r>
              <a:rPr lang="ja-JP" altLang="en-US" sz="1400" dirty="0">
                <a:solidFill>
                  <a:schemeClr val="tx1"/>
                </a:solidFill>
              </a:rPr>
              <a:t>社）</a:t>
            </a:r>
          </a:p>
        </p:txBody>
      </p:sp>
      <p:graphicFrame>
        <p:nvGraphicFramePr>
          <p:cNvPr id="2" name="グラフ 7"/>
          <p:cNvGraphicFramePr>
            <a:graphicFrameLocks/>
          </p:cNvGraphicFramePr>
          <p:nvPr/>
        </p:nvGraphicFramePr>
        <p:xfrm>
          <a:off x="5754688" y="1165225"/>
          <a:ext cx="4397375" cy="5160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表 3"/>
          <p:cNvGraphicFramePr>
            <a:graphicFrameLocks noGrp="1"/>
          </p:cNvGraphicFramePr>
          <p:nvPr/>
        </p:nvGraphicFramePr>
        <p:xfrm>
          <a:off x="5970588" y="1282700"/>
          <a:ext cx="2016125" cy="4895847"/>
        </p:xfrm>
        <a:graphic>
          <a:graphicData uri="http://schemas.openxmlformats.org/drawingml/2006/table">
            <a:tbl>
              <a:tblPr>
                <a:tableStyleId>{5C22544A-7EE6-4342-B048-85BDC9FD1C3A}</a:tableStyleId>
              </a:tblPr>
              <a:tblGrid>
                <a:gridCol w="2016125">
                  <a:extLst>
                    <a:ext uri="{9D8B030D-6E8A-4147-A177-3AD203B41FA5}">
                      <a16:colId xmlns="" xmlns:a16="http://schemas.microsoft.com/office/drawing/2014/main" val="20000"/>
                    </a:ext>
                  </a:extLst>
                </a:gridCol>
              </a:tblGrid>
              <a:tr h="543983">
                <a:tc>
                  <a:txBody>
                    <a:bodyPr/>
                    <a:lstStyle/>
                    <a:p>
                      <a:pPr algn="r" fontAlgn="ctr"/>
                      <a:r>
                        <a:rPr lang="ja-JP" altLang="en-US"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職場の雰囲気</a:t>
                      </a:r>
                      <a:r>
                        <a:rPr lang="ja-JP" altLang="en-US" sz="14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が</a:t>
                      </a:r>
                      <a:r>
                        <a:rPr lang="en-US" altLang="ja-JP" sz="14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
                      </a:r>
                      <a:br>
                        <a:rPr lang="en-US" altLang="ja-JP" sz="14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悪く</a:t>
                      </a:r>
                      <a:r>
                        <a:rPr lang="ja-JP" altLang="en-US"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なる</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4" marB="0" anchor="ctr">
                    <a:lnL w="3175" cap="flat" cmpd="sng" algn="ctr">
                      <a:solidFill>
                        <a:schemeClr val="bg1">
                          <a:lumMod val="85000"/>
                        </a:schemeClr>
                      </a:solidFill>
                      <a:prstDash val="dash"/>
                      <a:round/>
                      <a:headEnd type="none" w="med" len="med"/>
                      <a:tailEnd type="none" w="med" len="med"/>
                    </a:lnL>
                    <a:noFill/>
                  </a:tcPr>
                </a:tc>
                <a:extLst>
                  <a:ext uri="{0D108BD9-81ED-4DB2-BD59-A6C34878D82A}">
                    <a16:rowId xmlns="" xmlns:a16="http://schemas.microsoft.com/office/drawing/2014/main" val="10000"/>
                  </a:ext>
                </a:extLst>
              </a:tr>
              <a:tr h="543983">
                <a:tc>
                  <a:txBody>
                    <a:bodyPr/>
                    <a:lstStyle/>
                    <a:p>
                      <a:pPr algn="r" fontAlgn="ctr"/>
                      <a:r>
                        <a:rPr lang="ja-JP" altLang="en-US"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従業員の心</a:t>
                      </a:r>
                      <a:r>
                        <a:rPr lang="ja-JP" altLang="en-US" sz="14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の</a:t>
                      </a:r>
                      <a:r>
                        <a:rPr lang="en-US" altLang="ja-JP" sz="14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
                      </a:r>
                      <a:br>
                        <a:rPr lang="en-US" altLang="ja-JP" sz="14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健康</a:t>
                      </a:r>
                      <a:r>
                        <a:rPr lang="ja-JP" altLang="en-US"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を害する</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4" marB="0" anchor="ctr">
                    <a:lnL w="3175" cap="flat" cmpd="sng" algn="ctr">
                      <a:solidFill>
                        <a:schemeClr val="bg1">
                          <a:lumMod val="85000"/>
                        </a:schemeClr>
                      </a:solidFill>
                      <a:prstDash val="dash"/>
                      <a:round/>
                      <a:headEnd type="none" w="med" len="med"/>
                      <a:tailEnd type="none" w="med" len="med"/>
                    </a:lnL>
                    <a:noFill/>
                  </a:tcPr>
                </a:tc>
                <a:extLst>
                  <a:ext uri="{0D108BD9-81ED-4DB2-BD59-A6C34878D82A}">
                    <a16:rowId xmlns="" xmlns:a16="http://schemas.microsoft.com/office/drawing/2014/main" val="10001"/>
                  </a:ext>
                </a:extLst>
              </a:tr>
              <a:tr h="543983">
                <a:tc>
                  <a:txBody>
                    <a:bodyPr/>
                    <a:lstStyle/>
                    <a:p>
                      <a:pPr algn="r" fontAlgn="ctr"/>
                      <a:r>
                        <a:rPr lang="ja-JP" altLang="en-US"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従業員が十分</a:t>
                      </a:r>
                      <a:r>
                        <a:rPr lang="ja-JP" altLang="en-US" sz="14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に能力を</a:t>
                      </a:r>
                      <a:r>
                        <a:rPr lang="en-US" altLang="ja-JP" sz="14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
                      </a:r>
                      <a:br>
                        <a:rPr lang="en-US" altLang="ja-JP" sz="14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発揮</a:t>
                      </a:r>
                      <a:r>
                        <a:rPr lang="ja-JP" altLang="en-US"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できなくなる</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4" marB="0" anchor="ctr">
                    <a:lnL w="3175" cap="flat" cmpd="sng" algn="ctr">
                      <a:solidFill>
                        <a:schemeClr val="bg1">
                          <a:lumMod val="85000"/>
                        </a:schemeClr>
                      </a:solidFill>
                      <a:prstDash val="dash"/>
                      <a:round/>
                      <a:headEnd type="none" w="med" len="med"/>
                      <a:tailEnd type="none" w="med" len="med"/>
                    </a:lnL>
                    <a:noFill/>
                  </a:tcPr>
                </a:tc>
                <a:extLst>
                  <a:ext uri="{0D108BD9-81ED-4DB2-BD59-A6C34878D82A}">
                    <a16:rowId xmlns="" xmlns:a16="http://schemas.microsoft.com/office/drawing/2014/main" val="10002"/>
                  </a:ext>
                </a:extLst>
              </a:tr>
              <a:tr h="543983">
                <a:tc>
                  <a:txBody>
                    <a:bodyPr/>
                    <a:lstStyle/>
                    <a:p>
                      <a:pPr algn="r" fontAlgn="ctr"/>
                      <a:r>
                        <a:rPr lang="ja-JP" altLang="en-US" sz="14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人材が流出してしまう</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4" marB="0" anchor="ctr">
                    <a:lnL w="3175" cap="flat" cmpd="sng" algn="ctr">
                      <a:solidFill>
                        <a:schemeClr val="bg1">
                          <a:lumMod val="85000"/>
                        </a:schemeClr>
                      </a:solidFill>
                      <a:prstDash val="dash"/>
                      <a:round/>
                      <a:headEnd type="none" w="med" len="med"/>
                      <a:tailEnd type="none" w="med" len="med"/>
                    </a:lnL>
                    <a:noFill/>
                  </a:tcPr>
                </a:tc>
                <a:extLst>
                  <a:ext uri="{0D108BD9-81ED-4DB2-BD59-A6C34878D82A}">
                    <a16:rowId xmlns="" xmlns:a16="http://schemas.microsoft.com/office/drawing/2014/main" val="10003"/>
                  </a:ext>
                </a:extLst>
              </a:tr>
              <a:tr h="543983">
                <a:tc>
                  <a:txBody>
                    <a:bodyPr/>
                    <a:lstStyle/>
                    <a:p>
                      <a:pPr algn="r" fontAlgn="ctr"/>
                      <a:r>
                        <a:rPr lang="ja-JP" altLang="en-US" sz="14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職場の生産性が</a:t>
                      </a:r>
                      <a:endParaRPr lang="en-US" altLang="ja-JP" sz="14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algn="r" fontAlgn="ctr"/>
                      <a:r>
                        <a:rPr lang="ja-JP" altLang="en-US" sz="14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低下する</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4" marB="0" anchor="ctr">
                    <a:lnL w="3175" cap="flat" cmpd="sng" algn="ctr">
                      <a:solidFill>
                        <a:schemeClr val="bg1">
                          <a:lumMod val="85000"/>
                        </a:schemeClr>
                      </a:solidFill>
                      <a:prstDash val="dash"/>
                      <a:round/>
                      <a:headEnd type="none" w="med" len="med"/>
                      <a:tailEnd type="none" w="med" len="med"/>
                    </a:lnL>
                    <a:noFill/>
                  </a:tcPr>
                </a:tc>
                <a:extLst>
                  <a:ext uri="{0D108BD9-81ED-4DB2-BD59-A6C34878D82A}">
                    <a16:rowId xmlns="" xmlns:a16="http://schemas.microsoft.com/office/drawing/2014/main" val="10004"/>
                  </a:ext>
                </a:extLst>
              </a:tr>
              <a:tr h="543983">
                <a:tc>
                  <a:txBody>
                    <a:bodyPr/>
                    <a:lstStyle/>
                    <a:p>
                      <a:pPr algn="r" fontAlgn="ctr"/>
                      <a:r>
                        <a:rPr lang="ja-JP" altLang="en-US" sz="1400" b="0" i="0" u="none" strike="noStrike" dirty="0" smtClean="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企業イメージが悪化する</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4" marB="0" anchor="ctr">
                    <a:lnL w="3175" cap="flat" cmpd="sng" algn="ctr">
                      <a:solidFill>
                        <a:schemeClr val="bg1">
                          <a:lumMod val="85000"/>
                        </a:schemeClr>
                      </a:solidFill>
                      <a:prstDash val="dash"/>
                      <a:round/>
                      <a:headEnd type="none" w="med" len="med"/>
                      <a:tailEnd type="none" w="med" len="med"/>
                    </a:lnL>
                    <a:noFill/>
                  </a:tcPr>
                </a:tc>
                <a:extLst>
                  <a:ext uri="{0D108BD9-81ED-4DB2-BD59-A6C34878D82A}">
                    <a16:rowId xmlns="" xmlns:a16="http://schemas.microsoft.com/office/drawing/2014/main" val="10005"/>
                  </a:ext>
                </a:extLst>
              </a:tr>
              <a:tr h="543983">
                <a:tc>
                  <a:txBody>
                    <a:bodyPr/>
                    <a:lstStyle/>
                    <a:p>
                      <a:pPr algn="r" fontAlgn="ctr"/>
                      <a:r>
                        <a:rPr lang="ja-JP" altLang="en-US" sz="13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訴訟などによる損害賠償</a:t>
                      </a:r>
                      <a:r>
                        <a:rPr lang="en-US" altLang="ja-JP" sz="13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
                      </a:r>
                      <a:br>
                        <a:rPr lang="en-US" altLang="ja-JP" sz="13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br>
                      <a:r>
                        <a:rPr lang="ja-JP" altLang="en-US" sz="1300" u="none" strike="noStrike" dirty="0" smtClean="0">
                          <a:effectLst/>
                          <a:latin typeface="メイリオ" panose="020B0604030504040204" pitchFamily="50" charset="-128"/>
                          <a:ea typeface="メイリオ" panose="020B0604030504040204" pitchFamily="50" charset="-128"/>
                          <a:cs typeface="メイリオ" panose="020B0604030504040204" pitchFamily="50" charset="-128"/>
                        </a:rPr>
                        <a:t>などの金銭的負担が生じる</a:t>
                      </a:r>
                      <a:endParaRPr lang="ja-JP" altLang="en-US" sz="13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4" marB="0" anchor="ctr">
                    <a:lnL w="3175" cap="flat" cmpd="sng" algn="ctr">
                      <a:solidFill>
                        <a:schemeClr val="bg1">
                          <a:lumMod val="85000"/>
                        </a:schemeClr>
                      </a:solidFill>
                      <a:prstDash val="dash"/>
                      <a:round/>
                      <a:headEnd type="none" w="med" len="med"/>
                      <a:tailEnd type="none" w="med" len="med"/>
                    </a:lnL>
                    <a:noFill/>
                  </a:tcPr>
                </a:tc>
                <a:extLst>
                  <a:ext uri="{0D108BD9-81ED-4DB2-BD59-A6C34878D82A}">
                    <a16:rowId xmlns="" xmlns:a16="http://schemas.microsoft.com/office/drawing/2014/main" val="10006"/>
                  </a:ext>
                </a:extLst>
              </a:tr>
              <a:tr h="543983">
                <a:tc>
                  <a:txBody>
                    <a:bodyPr/>
                    <a:lstStyle/>
                    <a:p>
                      <a:pPr algn="r" fontAlgn="ctr"/>
                      <a:r>
                        <a:rPr lang="ja-JP" altLang="en-US" sz="1400" u="none" strike="noStrike">
                          <a:effectLst/>
                          <a:latin typeface="メイリオ" panose="020B0604030504040204" pitchFamily="50" charset="-128"/>
                          <a:ea typeface="メイリオ" panose="020B0604030504040204" pitchFamily="50" charset="-128"/>
                          <a:cs typeface="メイリオ" panose="020B0604030504040204" pitchFamily="50" charset="-128"/>
                        </a:rPr>
                        <a:t>その他</a:t>
                      </a:r>
                      <a:endParaRPr lang="ja-JP" altLang="en-US" sz="1400" b="0" i="0" u="none" strike="noStrike">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4" marB="0" anchor="ctr">
                    <a:lnL w="3175" cap="flat" cmpd="sng" algn="ctr">
                      <a:solidFill>
                        <a:schemeClr val="bg1">
                          <a:lumMod val="85000"/>
                        </a:schemeClr>
                      </a:solidFill>
                      <a:prstDash val="dash"/>
                      <a:round/>
                      <a:headEnd type="none" w="med" len="med"/>
                      <a:tailEnd type="none" w="med" len="med"/>
                    </a:lnL>
                    <a:noFill/>
                  </a:tcPr>
                </a:tc>
                <a:extLst>
                  <a:ext uri="{0D108BD9-81ED-4DB2-BD59-A6C34878D82A}">
                    <a16:rowId xmlns="" xmlns:a16="http://schemas.microsoft.com/office/drawing/2014/main" val="10007"/>
                  </a:ext>
                </a:extLst>
              </a:tr>
              <a:tr h="543983">
                <a:tc>
                  <a:txBody>
                    <a:bodyPr/>
                    <a:lstStyle/>
                    <a:p>
                      <a:pPr algn="r" fontAlgn="ctr"/>
                      <a:r>
                        <a:rPr lang="ja-JP" altLang="en-US" sz="14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特に影響はない</a:t>
                      </a:r>
                      <a:endParaRPr lang="ja-JP" altLang="en-US" sz="14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9525" marR="9525" marT="9524" marB="0" anchor="ctr">
                    <a:lnL w="3175" cap="flat" cmpd="sng" algn="ctr">
                      <a:solidFill>
                        <a:schemeClr val="bg1">
                          <a:lumMod val="85000"/>
                        </a:schemeClr>
                      </a:solidFill>
                      <a:prstDash val="dash"/>
                      <a:round/>
                      <a:headEnd type="none" w="med" len="med"/>
                      <a:tailEnd type="none" w="med" len="med"/>
                    </a:lnL>
                    <a:noFill/>
                  </a:tcPr>
                </a:tc>
                <a:extLst>
                  <a:ext uri="{0D108BD9-81ED-4DB2-BD59-A6C34878D82A}">
                    <a16:rowId xmlns="" xmlns:a16="http://schemas.microsoft.com/office/drawing/2014/main" val="10008"/>
                  </a:ext>
                </a:extLst>
              </a:tr>
            </a:tbl>
          </a:graphicData>
        </a:graphic>
      </p:graphicFrame>
      <p:sp>
        <p:nvSpPr>
          <p:cNvPr id="24604" name="テキスト ボックス 8"/>
          <p:cNvSpPr txBox="1">
            <a:spLocks noChangeArrowheads="1"/>
          </p:cNvSpPr>
          <p:nvPr/>
        </p:nvSpPr>
        <p:spPr bwMode="auto">
          <a:xfrm>
            <a:off x="6223000" y="869950"/>
            <a:ext cx="4356100" cy="395288"/>
          </a:xfrm>
          <a:prstGeom prst="rect">
            <a:avLst/>
          </a:prstGeom>
          <a:noFill/>
          <a:ln w="9525">
            <a:noFill/>
            <a:miter lim="800000"/>
            <a:headEnd/>
            <a:tailEnd/>
          </a:ln>
        </p:spPr>
        <p:txBody>
          <a:bodyPr>
            <a:spAutoFit/>
          </a:bodyPr>
          <a:lstStyle/>
          <a:p>
            <a:pPr marL="269875" indent="-269875" eaLnBrk="1" hangingPunct="1">
              <a:lnSpc>
                <a:spcPts val="2500"/>
              </a:lnSpc>
              <a:spcBef>
                <a:spcPct val="20000"/>
              </a:spcBef>
              <a:buClr>
                <a:srgbClr val="B5993E"/>
              </a:buClr>
              <a:buFont typeface="Wingdings" pitchFamily="2" charset="2"/>
              <a:buChar char="n"/>
            </a:pPr>
            <a:r>
              <a:rPr lang="ja-JP" altLang="en-US" sz="1600">
                <a:latin typeface="メイリオ" pitchFamily="50" charset="-128"/>
                <a:ea typeface="メイリオ" pitchFamily="50" charset="-128"/>
              </a:rPr>
              <a:t>パワーハラスメントによる影響</a:t>
            </a:r>
            <a:r>
              <a:rPr lang="ja-JP" altLang="en-US" sz="1200">
                <a:latin typeface="メイリオ" pitchFamily="50" charset="-128"/>
                <a:ea typeface="メイリオ" pitchFamily="50" charset="-128"/>
              </a:rPr>
              <a:t>（複数回答）</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p:nvPr>
        </p:nvSpPr>
        <p:spPr/>
        <p:txBody>
          <a:bodyPr/>
          <a:lstStyle/>
          <a:p>
            <a:pPr eaLnBrk="1" hangingPunct="1"/>
            <a:r>
              <a:rPr lang="en-US" altLang="ja-JP" smtClean="0">
                <a:latin typeface="メイリオ" pitchFamily="50" charset="-128"/>
                <a:ea typeface="メイリオ" pitchFamily="50" charset="-128"/>
              </a:rPr>
              <a:t>3-1.</a:t>
            </a:r>
            <a:r>
              <a:rPr lang="ja-JP" altLang="en-US" smtClean="0">
                <a:latin typeface="メイリオ" pitchFamily="50" charset="-128"/>
                <a:ea typeface="メイリオ" pitchFamily="50" charset="-128"/>
              </a:rPr>
              <a:t>　パワーハラスメントが起こったら</a:t>
            </a:r>
          </a:p>
        </p:txBody>
      </p:sp>
      <p:sp>
        <p:nvSpPr>
          <p:cNvPr id="8" name="コンテンツ プレースホルダー 2"/>
          <p:cNvSpPr>
            <a:spLocks noGrp="1"/>
          </p:cNvSpPr>
          <p:nvPr>
            <p:ph sz="quarter" idx="11"/>
          </p:nvPr>
        </p:nvSpPr>
        <p:spPr>
          <a:xfrm>
            <a:off x="642938" y="877888"/>
            <a:ext cx="9431337" cy="5688012"/>
          </a:xfrm>
        </p:spPr>
        <p:txBody>
          <a:bodyPr/>
          <a:lstStyle/>
          <a:p>
            <a:pPr marL="0" indent="0" eaLnBrk="1" hangingPunct="1">
              <a:buFont typeface="Wingdings" pitchFamily="2" charset="2"/>
              <a:buNone/>
              <a:defRPr/>
            </a:pPr>
            <a:r>
              <a:rPr lang="ja-JP" altLang="en-US" sz="2800" dirty="0" smtClean="0">
                <a:latin typeface="メイリオ" panose="020B0604030504040204" pitchFamily="50" charset="-128"/>
                <a:ea typeface="メイリオ" panose="020B0604030504040204" pitchFamily="50" charset="-128"/>
                <a:cs typeface="メイリオ" panose="020B0604030504040204" pitchFamily="50" charset="-128"/>
              </a:rPr>
              <a:t>もし、あなたが行為者になったら・・・・・</a:t>
            </a:r>
            <a:endParaRPr lang="en-US" altLang="ja-JP" sz="2800" dirty="0" smtClean="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社内での処分</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a:p>
            <a:pPr indent="260350" eaLnBrk="1" hangingPunct="1">
              <a:buFont typeface="Wingdings" pitchFamily="2" charset="2"/>
              <a:buChar char="ü"/>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懲罰規定（就業規則）：「減給」「降格」「</a:t>
            </a:r>
            <a:r>
              <a:rPr lang="ja-JP" altLang="en-US" sz="1600" b="1" dirty="0" err="1">
                <a:latin typeface="メイリオ" panose="020B0604030504040204" pitchFamily="50" charset="-128"/>
                <a:ea typeface="メイリオ" panose="020B0604030504040204" pitchFamily="50" charset="-128"/>
                <a:cs typeface="メイリオ" panose="020B0604030504040204" pitchFamily="50" charset="-128"/>
              </a:rPr>
              <a:t>けん</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責」「出勤停止」</a:t>
            </a:r>
          </a:p>
          <a:p>
            <a:pPr indent="0" eaLnBrk="1" hangingPunct="1">
              <a:buFont typeface="Wingdings" pitchFamily="2" charset="2"/>
              <a:buNone/>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「諭旨解雇」「懲戒解雇」</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等</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indent="0" eaLnBrk="1" hangingPunct="1">
              <a:spcBef>
                <a:spcPts val="576"/>
              </a:spcBef>
              <a:buFont typeface="Wingdings" pitchFamily="2" charset="2"/>
              <a:buNone/>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民事上</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の責任として損害賠償を請求される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indent="260350" eaLnBrk="1" hangingPunct="1">
              <a:buFont typeface="Wingdings" pitchFamily="2" charset="2"/>
              <a:buChar char="ü"/>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民事上</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の責任</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（行為者には）民法</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709</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条の不法行為</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責任</a:t>
            </a: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（会社</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には</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民法</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415</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条の債務不履行責任（安全配慮義務違反</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民法</a:t>
            </a: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715</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条の使用者責任</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defRPr/>
            </a:pP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刑事罰</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に課せられる</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indent="260350" eaLnBrk="1" hangingPunct="1">
              <a:buFont typeface="Wingdings" pitchFamily="2" charset="2"/>
              <a:buChar char="ü"/>
              <a:defRPr/>
            </a:pP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刑事罰：名誉棄損、侮辱罪、脅迫罪、暴行罪、傷害罪等</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indent="0" eaLnBrk="1" hangingPunct="1">
              <a:buFont typeface="Wingdings" pitchFamily="2" charset="2"/>
              <a:buNone/>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⇒そして、社会的</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信用、社会的地位を失う。自身の家庭が崩壊する</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p:cNvPicPr>
            <a:picLocks noChangeAspect="1" noChangeArrowheads="1"/>
          </p:cNvPicPr>
          <p:nvPr/>
        </p:nvPicPr>
        <p:blipFill>
          <a:blip r:embed="rId3"/>
          <a:srcRect/>
          <a:stretch>
            <a:fillRect/>
          </a:stretch>
        </p:blipFill>
        <p:spPr bwMode="auto">
          <a:xfrm>
            <a:off x="-77788" y="5159375"/>
            <a:ext cx="1016001" cy="1524000"/>
          </a:xfrm>
          <a:prstGeom prst="rect">
            <a:avLst/>
          </a:prstGeom>
          <a:noFill/>
          <a:ln w="9525">
            <a:noFill/>
            <a:miter lim="800000"/>
            <a:headEnd/>
            <a:tailEnd/>
          </a:ln>
        </p:spPr>
      </p:pic>
      <p:pic>
        <p:nvPicPr>
          <p:cNvPr id="28675" name="Picture 2"/>
          <p:cNvPicPr>
            <a:picLocks noChangeAspect="1" noChangeArrowheads="1"/>
          </p:cNvPicPr>
          <p:nvPr/>
        </p:nvPicPr>
        <p:blipFill>
          <a:blip r:embed="rId4"/>
          <a:srcRect/>
          <a:stretch>
            <a:fillRect/>
          </a:stretch>
        </p:blipFill>
        <p:spPr bwMode="auto">
          <a:xfrm>
            <a:off x="9359900" y="5154613"/>
            <a:ext cx="1076325" cy="1535112"/>
          </a:xfrm>
          <a:prstGeom prst="rect">
            <a:avLst/>
          </a:prstGeom>
          <a:noFill/>
          <a:ln w="9525">
            <a:noFill/>
            <a:miter lim="800000"/>
            <a:headEnd/>
            <a:tailEnd/>
          </a:ln>
        </p:spPr>
      </p:pic>
      <p:sp>
        <p:nvSpPr>
          <p:cNvPr id="28676" name="タイトル 1"/>
          <p:cNvSpPr>
            <a:spLocks noGrp="1"/>
          </p:cNvSpPr>
          <p:nvPr>
            <p:ph type="title"/>
          </p:nvPr>
        </p:nvSpPr>
        <p:spPr/>
        <p:txBody>
          <a:bodyPr/>
          <a:lstStyle/>
          <a:p>
            <a:pPr eaLnBrk="1" hangingPunct="1"/>
            <a:r>
              <a:rPr lang="en-US" altLang="ja-JP" smtClean="0">
                <a:latin typeface="メイリオ" pitchFamily="50" charset="-128"/>
                <a:ea typeface="メイリオ" pitchFamily="50" charset="-128"/>
              </a:rPr>
              <a:t>3-2.</a:t>
            </a:r>
            <a:r>
              <a:rPr lang="ja-JP" altLang="en-US" smtClean="0">
                <a:latin typeface="メイリオ" pitchFamily="50" charset="-128"/>
                <a:ea typeface="メイリオ" pitchFamily="50" charset="-128"/>
              </a:rPr>
              <a:t>　パワーハラスメント行為者の責任</a:t>
            </a:r>
          </a:p>
        </p:txBody>
      </p:sp>
      <p:sp>
        <p:nvSpPr>
          <p:cNvPr id="9" name="角丸四角形 8"/>
          <p:cNvSpPr/>
          <p:nvPr/>
        </p:nvSpPr>
        <p:spPr>
          <a:xfrm>
            <a:off x="787400" y="876300"/>
            <a:ext cx="8783638" cy="5622925"/>
          </a:xfrm>
          <a:prstGeom prst="roundRect">
            <a:avLst>
              <a:gd name="adj" fmla="val 10401"/>
            </a:avLst>
          </a:prstGeom>
          <a:solidFill>
            <a:srgbClr val="FFFFFF">
              <a:alpha val="50196"/>
            </a:srgbClr>
          </a:solidFill>
          <a:ln w="25400" cap="flat" cmpd="sng" algn="ctr">
            <a:solidFill>
              <a:sysClr val="windowText" lastClr="000000">
                <a:lumMod val="50000"/>
                <a:lumOff val="50000"/>
              </a:sysClr>
            </a:solidFill>
            <a:prstDash val="solid"/>
          </a:ln>
          <a:effectLst/>
        </p:spPr>
        <p:txBody>
          <a:bodyPr anchor="ctr"/>
          <a:lstStyle/>
          <a:p>
            <a:pPr defTabSz="914400" eaLnBrk="1" fontAlgn="auto" hangingPunct="1">
              <a:spcBef>
                <a:spcPts val="0"/>
              </a:spcBef>
              <a:spcAft>
                <a:spcPts val="0"/>
              </a:spcAft>
              <a:defRPr/>
            </a:pPr>
            <a:r>
              <a:rPr kumimoji="0" lang="ja-JP" altLang="en-US" kern="0" dirty="0">
                <a:latin typeface="メイリオ" pitchFamily="50" charset="-128"/>
                <a:ea typeface="メイリオ" pitchFamily="50" charset="-128"/>
                <a:cs typeface="メイリオ" pitchFamily="50" charset="-128"/>
              </a:rPr>
              <a:t>　あなたがパワーハラスメントの行為者になった場合、どんなことが起こるでしょうか。</a:t>
            </a:r>
            <a:endParaRPr kumimoji="0" lang="en-US" altLang="ja-JP" kern="0" dirty="0">
              <a:latin typeface="メイリオ" pitchFamily="50" charset="-128"/>
              <a:ea typeface="メイリオ" pitchFamily="50" charset="-128"/>
              <a:cs typeface="メイリオ" pitchFamily="50" charset="-128"/>
            </a:endParaRPr>
          </a:p>
          <a:p>
            <a:pPr defTabSz="914400" eaLnBrk="1" fontAlgn="auto" hangingPunct="1">
              <a:spcBef>
                <a:spcPts val="0"/>
              </a:spcBef>
              <a:spcAft>
                <a:spcPts val="0"/>
              </a:spcAft>
              <a:defRPr/>
            </a:pPr>
            <a:endParaRPr kumimoji="0" lang="ja-JP" altLang="en-US" kern="0" dirty="0">
              <a:latin typeface="メイリオ" pitchFamily="50" charset="-128"/>
              <a:ea typeface="メイリオ" pitchFamily="50" charset="-128"/>
              <a:cs typeface="メイリオ" pitchFamily="50" charset="-128"/>
            </a:endParaRPr>
          </a:p>
          <a:p>
            <a:pPr defTabSz="914400" eaLnBrk="1" fontAlgn="auto" hangingPunct="1">
              <a:spcBef>
                <a:spcPts val="0"/>
              </a:spcBef>
              <a:spcAft>
                <a:spcPts val="0"/>
              </a:spcAft>
              <a:defRPr/>
            </a:pPr>
            <a:r>
              <a:rPr kumimoji="0" lang="ja-JP" altLang="en-US" kern="0" dirty="0">
                <a:latin typeface="メイリオ" pitchFamily="50" charset="-128"/>
                <a:ea typeface="メイリオ" pitchFamily="50" charset="-128"/>
                <a:cs typeface="メイリオ" pitchFamily="50" charset="-128"/>
              </a:rPr>
              <a:t>　まず、民事上の責任です。民法</a:t>
            </a:r>
            <a:r>
              <a:rPr kumimoji="0" lang="en-US" altLang="ja-JP" kern="0" dirty="0">
                <a:latin typeface="メイリオ" pitchFamily="50" charset="-128"/>
                <a:ea typeface="メイリオ" pitchFamily="50" charset="-128"/>
                <a:cs typeface="メイリオ" pitchFamily="50" charset="-128"/>
              </a:rPr>
              <a:t>709</a:t>
            </a:r>
            <a:r>
              <a:rPr kumimoji="0" lang="ja-JP" altLang="en-US" kern="0" dirty="0">
                <a:latin typeface="メイリオ" pitchFamily="50" charset="-128"/>
                <a:ea typeface="メイリオ" pitchFamily="50" charset="-128"/>
                <a:cs typeface="メイリオ" pitchFamily="50" charset="-128"/>
              </a:rPr>
              <a:t>条の不法行為責任に基づく損害賠償を請求される可能性があります。また、会社には民法</a:t>
            </a:r>
            <a:r>
              <a:rPr kumimoji="0" lang="en-US" altLang="ja-JP" kern="0" dirty="0">
                <a:latin typeface="メイリオ" pitchFamily="50" charset="-128"/>
                <a:ea typeface="メイリオ" pitchFamily="50" charset="-128"/>
                <a:cs typeface="メイリオ" pitchFamily="50" charset="-128"/>
              </a:rPr>
              <a:t>415</a:t>
            </a:r>
            <a:r>
              <a:rPr kumimoji="0" lang="ja-JP" altLang="en-US" kern="0" dirty="0">
                <a:latin typeface="メイリオ" pitchFamily="50" charset="-128"/>
                <a:ea typeface="メイリオ" pitchFamily="50" charset="-128"/>
                <a:cs typeface="メイリオ" pitchFamily="50" charset="-128"/>
              </a:rPr>
              <a:t>条の債務不履行責任（安全配慮義務違反）に基づく損害賠償を請求される可能性があります。</a:t>
            </a:r>
            <a:endParaRPr kumimoji="0" lang="en-US" altLang="ja-JP" kern="0" dirty="0">
              <a:latin typeface="メイリオ" pitchFamily="50" charset="-128"/>
              <a:ea typeface="メイリオ" pitchFamily="50" charset="-128"/>
              <a:cs typeface="メイリオ" pitchFamily="50" charset="-128"/>
            </a:endParaRPr>
          </a:p>
          <a:p>
            <a:pPr defTabSz="914400" eaLnBrk="1" fontAlgn="auto" hangingPunct="1">
              <a:spcBef>
                <a:spcPts val="0"/>
              </a:spcBef>
              <a:spcAft>
                <a:spcPts val="0"/>
              </a:spcAft>
              <a:defRPr/>
            </a:pPr>
            <a:endParaRPr kumimoji="0" lang="en-US" altLang="ja-JP" kern="0" dirty="0">
              <a:latin typeface="メイリオ" pitchFamily="50" charset="-128"/>
              <a:ea typeface="メイリオ" pitchFamily="50" charset="-128"/>
              <a:cs typeface="メイリオ" pitchFamily="50" charset="-128"/>
            </a:endParaRPr>
          </a:p>
          <a:p>
            <a:pPr defTabSz="914400" eaLnBrk="1" fontAlgn="auto" hangingPunct="1">
              <a:spcBef>
                <a:spcPts val="0"/>
              </a:spcBef>
              <a:spcAft>
                <a:spcPts val="0"/>
              </a:spcAft>
              <a:defRPr/>
            </a:pPr>
            <a:r>
              <a:rPr kumimoji="0" lang="ja-JP" altLang="en-US" kern="0" dirty="0">
                <a:latin typeface="メイリオ" pitchFamily="50" charset="-128"/>
                <a:ea typeface="メイリオ" pitchFamily="50" charset="-128"/>
                <a:cs typeface="メイリオ" pitchFamily="50" charset="-128"/>
              </a:rPr>
              <a:t>　また、刑事事件として訴えられる可能性もあります。例えば、パワーハラスメント行為によって被害者が精神病を患った（医師の診断あり）場合、傷害罪に当たる可能性があります。その場合、</a:t>
            </a:r>
            <a:r>
              <a:rPr kumimoji="0" lang="en-US" altLang="ja-JP" kern="0" dirty="0">
                <a:latin typeface="メイリオ" pitchFamily="50" charset="-128"/>
                <a:ea typeface="メイリオ" pitchFamily="50" charset="-128"/>
                <a:cs typeface="メイリオ" pitchFamily="50" charset="-128"/>
              </a:rPr>
              <a:t>15</a:t>
            </a:r>
            <a:r>
              <a:rPr kumimoji="0" lang="ja-JP" altLang="en-US" kern="0" dirty="0">
                <a:latin typeface="メイリオ" pitchFamily="50" charset="-128"/>
                <a:ea typeface="メイリオ" pitchFamily="50" charset="-128"/>
                <a:cs typeface="メイリオ" pitchFamily="50" charset="-128"/>
              </a:rPr>
              <a:t>年以下の懲役、または</a:t>
            </a:r>
            <a:r>
              <a:rPr kumimoji="0" lang="en-US" altLang="ja-JP" kern="0" dirty="0">
                <a:latin typeface="メイリオ" pitchFamily="50" charset="-128"/>
                <a:ea typeface="メイリオ" pitchFamily="50" charset="-128"/>
                <a:cs typeface="メイリオ" pitchFamily="50" charset="-128"/>
              </a:rPr>
              <a:t>50</a:t>
            </a:r>
            <a:r>
              <a:rPr kumimoji="0" lang="ja-JP" altLang="en-US" kern="0" dirty="0">
                <a:latin typeface="メイリオ" pitchFamily="50" charset="-128"/>
                <a:ea typeface="メイリオ" pitchFamily="50" charset="-128"/>
                <a:cs typeface="メイリオ" pitchFamily="50" charset="-128"/>
              </a:rPr>
              <a:t>万円以下の罰金などが科せられる可能性があります。</a:t>
            </a:r>
            <a:endParaRPr kumimoji="0" lang="en-US" altLang="ja-JP" kern="0" dirty="0">
              <a:latin typeface="メイリオ" pitchFamily="50" charset="-128"/>
              <a:ea typeface="メイリオ" pitchFamily="50" charset="-128"/>
              <a:cs typeface="メイリオ" pitchFamily="50" charset="-128"/>
            </a:endParaRPr>
          </a:p>
          <a:p>
            <a:pPr defTabSz="914400" eaLnBrk="1" fontAlgn="auto" hangingPunct="1">
              <a:spcBef>
                <a:spcPts val="0"/>
              </a:spcBef>
              <a:spcAft>
                <a:spcPts val="0"/>
              </a:spcAft>
              <a:defRPr/>
            </a:pPr>
            <a:endParaRPr kumimoji="0" lang="ja-JP" altLang="en-US" kern="0" dirty="0">
              <a:latin typeface="メイリオ" pitchFamily="50" charset="-128"/>
              <a:ea typeface="メイリオ" pitchFamily="50" charset="-128"/>
              <a:cs typeface="メイリオ" pitchFamily="50" charset="-128"/>
            </a:endParaRPr>
          </a:p>
          <a:p>
            <a:pPr defTabSz="914400" eaLnBrk="1" fontAlgn="auto" hangingPunct="1">
              <a:spcBef>
                <a:spcPts val="0"/>
              </a:spcBef>
              <a:spcAft>
                <a:spcPts val="0"/>
              </a:spcAft>
              <a:defRPr/>
            </a:pPr>
            <a:r>
              <a:rPr kumimoji="0" lang="ja-JP" altLang="en-US" kern="0" dirty="0">
                <a:latin typeface="メイリオ" pitchFamily="50" charset="-128"/>
                <a:ea typeface="メイリオ" pitchFamily="50" charset="-128"/>
                <a:cs typeface="メイリオ" pitchFamily="50" charset="-128"/>
              </a:rPr>
              <a:t>　裁判にならないまでも、職場内での信用や、地位を失ったり、家庭への影響、家庭の崩壊なども考えられます。</a:t>
            </a:r>
          </a:p>
          <a:p>
            <a:pPr defTabSz="914400" eaLnBrk="1" fontAlgn="auto" hangingPunct="1">
              <a:spcBef>
                <a:spcPts val="0"/>
              </a:spcBef>
              <a:spcAft>
                <a:spcPts val="0"/>
              </a:spcAft>
              <a:defRPr/>
            </a:pPr>
            <a:r>
              <a:rPr kumimoji="0" lang="ja-JP" altLang="en-US" kern="0" dirty="0">
                <a:latin typeface="メイリオ" pitchFamily="50" charset="-128"/>
                <a:ea typeface="メイリオ" pitchFamily="50" charset="-128"/>
                <a:cs typeface="メイリオ" pitchFamily="50" charset="-128"/>
              </a:rPr>
              <a:t>管理職の方は、自分自身の言動はもちろん、あなたの部下がそのような行為をしないよう、注意や指導をすることも必要です。</a:t>
            </a:r>
          </a:p>
        </p:txBody>
      </p:sp>
    </p:spTree>
  </p:cSld>
  <p:clrMapOvr>
    <a:masterClrMapping/>
  </p:clrMapOvr>
  <p:transition spd="slow" advTm="46649"/>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p:txBody>
          <a:bodyPr/>
          <a:lstStyle/>
          <a:p>
            <a:pPr eaLnBrk="1" hangingPunct="1"/>
            <a:r>
              <a:rPr lang="en-US" altLang="ja-JP" smtClean="0">
                <a:latin typeface="メイリオ" pitchFamily="50" charset="-128"/>
                <a:ea typeface="メイリオ" pitchFamily="50" charset="-128"/>
              </a:rPr>
              <a:t>4-1.</a:t>
            </a:r>
            <a:r>
              <a:rPr lang="ja-JP" altLang="en-US" smtClean="0">
                <a:latin typeface="メイリオ" pitchFamily="50" charset="-128"/>
                <a:ea typeface="メイリオ" pitchFamily="50" charset="-128"/>
              </a:rPr>
              <a:t>　あなたは大丈夫ですか？改めて日頃の言動を見つめ直しましょう。</a:t>
            </a:r>
          </a:p>
        </p:txBody>
      </p:sp>
      <p:sp>
        <p:nvSpPr>
          <p:cNvPr id="30723" name="コンテンツ プレースホルダー 2"/>
          <p:cNvSpPr>
            <a:spLocks noGrp="1"/>
          </p:cNvSpPr>
          <p:nvPr>
            <p:ph sz="quarter" idx="11"/>
          </p:nvPr>
        </p:nvSpPr>
        <p:spPr>
          <a:xfrm>
            <a:off x="714375" y="1236663"/>
            <a:ext cx="4510088" cy="5111750"/>
          </a:xfrm>
        </p:spPr>
        <p:txBody>
          <a:bodyPr/>
          <a:lstStyle/>
          <a:p>
            <a:pPr eaLnBrk="1" hangingPunct="1">
              <a:spcBef>
                <a:spcPts val="1800"/>
              </a:spcBef>
              <a:buFont typeface="Wingdings" pitchFamily="2" charset="2"/>
              <a:buChar char="ü"/>
            </a:pPr>
            <a:r>
              <a:rPr lang="ja-JP" altLang="en-US" sz="1600" smtClean="0">
                <a:latin typeface="メイリオ" pitchFamily="50" charset="-128"/>
                <a:ea typeface="メイリオ" pitchFamily="50" charset="-128"/>
              </a:rPr>
              <a:t>問題がある企画書について、書類を投げつけて修正を命じる</a:t>
            </a:r>
            <a:endParaRPr lang="en-US" altLang="ja-JP" sz="1600" smtClean="0">
              <a:latin typeface="メイリオ" pitchFamily="50" charset="-128"/>
              <a:ea typeface="メイリオ" pitchFamily="50" charset="-128"/>
            </a:endParaRPr>
          </a:p>
          <a:p>
            <a:pPr eaLnBrk="1" hangingPunct="1">
              <a:spcBef>
                <a:spcPts val="1800"/>
              </a:spcBef>
              <a:buFont typeface="Wingdings" pitchFamily="2" charset="2"/>
              <a:buChar char="ü"/>
            </a:pPr>
            <a:r>
              <a:rPr lang="ja-JP" altLang="en-US" sz="1600" smtClean="0">
                <a:latin typeface="メイリオ" pitchFamily="50" charset="-128"/>
                <a:ea typeface="メイリオ" pitchFamily="50" charset="-128"/>
              </a:rPr>
              <a:t>部下を叱責しながら、近くにあった物差しで頭を叩く</a:t>
            </a:r>
            <a:endParaRPr lang="en-US" altLang="ja-JP" sz="1600" smtClean="0">
              <a:latin typeface="メイリオ" pitchFamily="50" charset="-128"/>
              <a:ea typeface="メイリオ" pitchFamily="50" charset="-128"/>
            </a:endParaRPr>
          </a:p>
          <a:p>
            <a:pPr eaLnBrk="1" hangingPunct="1">
              <a:spcBef>
                <a:spcPts val="1800"/>
              </a:spcBef>
              <a:buFont typeface="Wingdings" pitchFamily="2" charset="2"/>
              <a:buChar char="ü"/>
            </a:pPr>
            <a:r>
              <a:rPr lang="ja-JP" altLang="en-US" sz="1600" smtClean="0">
                <a:latin typeface="メイリオ" pitchFamily="50" charset="-128"/>
                <a:ea typeface="メイリオ" pitchFamily="50" charset="-128"/>
              </a:rPr>
              <a:t>「説明しても分からないだろう」と、一人だけ打ち合わせから外す</a:t>
            </a:r>
            <a:endParaRPr lang="en-US" altLang="ja-JP" sz="1600" smtClean="0">
              <a:latin typeface="メイリオ" pitchFamily="50" charset="-128"/>
              <a:ea typeface="メイリオ" pitchFamily="50" charset="-128"/>
            </a:endParaRPr>
          </a:p>
          <a:p>
            <a:pPr eaLnBrk="1" hangingPunct="1">
              <a:spcBef>
                <a:spcPts val="1800"/>
              </a:spcBef>
              <a:buFont typeface="Wingdings" pitchFamily="2" charset="2"/>
              <a:buChar char="ü"/>
            </a:pPr>
            <a:r>
              <a:rPr lang="ja-JP" altLang="en-US" sz="1600" smtClean="0">
                <a:latin typeface="メイリオ" pitchFamily="50" charset="-128"/>
                <a:ea typeface="メイリオ" pitchFamily="50" charset="-128"/>
              </a:rPr>
              <a:t>仕事が終わって帰ろうとする部下に、「俺が残っているのに先に帰るのか」と言う</a:t>
            </a:r>
            <a:endParaRPr lang="en-US" altLang="ja-JP" sz="1600" smtClean="0">
              <a:latin typeface="メイリオ" pitchFamily="50" charset="-128"/>
              <a:ea typeface="メイリオ" pitchFamily="50" charset="-128"/>
            </a:endParaRPr>
          </a:p>
          <a:p>
            <a:pPr eaLnBrk="1" hangingPunct="1">
              <a:spcBef>
                <a:spcPts val="1800"/>
              </a:spcBef>
              <a:buFont typeface="Wingdings" pitchFamily="2" charset="2"/>
              <a:buChar char="ü"/>
            </a:pPr>
            <a:r>
              <a:rPr lang="ja-JP" altLang="en-US" sz="1600" smtClean="0">
                <a:latin typeface="メイリオ" pitchFamily="50" charset="-128"/>
                <a:ea typeface="メイリオ" pitchFamily="50" charset="-128"/>
              </a:rPr>
              <a:t>やる気を引き出そうとの意図で「意欲がないなら会社を辞めるべき」とのメールを本人に送るとともに、職場の同僚もｃｃにいれて送信する</a:t>
            </a:r>
            <a:endParaRPr lang="en-US" altLang="ja-JP" sz="1600" smtClean="0">
              <a:latin typeface="メイリオ" pitchFamily="50" charset="-128"/>
              <a:ea typeface="メイリオ" pitchFamily="50" charset="-128"/>
            </a:endParaRPr>
          </a:p>
          <a:p>
            <a:pPr eaLnBrk="1" hangingPunct="1">
              <a:spcBef>
                <a:spcPts val="800"/>
              </a:spcBef>
              <a:buFont typeface="Wingdings" pitchFamily="2" charset="2"/>
              <a:buChar char="ü"/>
            </a:pPr>
            <a:endParaRPr lang="en-US" altLang="ja-JP" sz="1600" smtClean="0">
              <a:latin typeface="メイリオ" pitchFamily="50" charset="-128"/>
              <a:ea typeface="メイリオ" pitchFamily="50" charset="-128"/>
            </a:endParaRPr>
          </a:p>
        </p:txBody>
      </p:sp>
      <p:sp>
        <p:nvSpPr>
          <p:cNvPr id="6" name="コンテンツ プレースホルダー 2"/>
          <p:cNvSpPr txBox="1">
            <a:spLocks/>
          </p:cNvSpPr>
          <p:nvPr/>
        </p:nvSpPr>
        <p:spPr bwMode="auto">
          <a:xfrm>
            <a:off x="5395913" y="1236663"/>
            <a:ext cx="4535487" cy="4608512"/>
          </a:xfrm>
          <a:prstGeom prst="rect">
            <a:avLst/>
          </a:prstGeom>
          <a:noFill/>
          <a:ln w="9525">
            <a:noFill/>
            <a:miter lim="800000"/>
            <a:headEnd/>
            <a:tailEnd/>
          </a:ln>
        </p:spPr>
        <p:txBody>
          <a:bodyPr/>
          <a:lstStyle>
            <a:lvl1pPr marL="269875" indent="-269875" algn="l" defTabSz="1003300" rtl="0" fontAlgn="base">
              <a:spcBef>
                <a:spcPct val="20000"/>
              </a:spcBef>
              <a:spcAft>
                <a:spcPct val="0"/>
              </a:spcAft>
              <a:buClr>
                <a:srgbClr val="B5993E"/>
              </a:buClr>
              <a:buFont typeface="Wingdings" pitchFamily="2" charset="2"/>
              <a:buChar char="n"/>
              <a:defRPr kumimoji="1" kern="1200">
                <a:solidFill>
                  <a:schemeClr val="tx1"/>
                </a:solidFill>
                <a:latin typeface="Arial" pitchFamily="34" charset="0"/>
                <a:ea typeface="ＭＳ Ｐゴシック" pitchFamily="50" charset="-128"/>
                <a:cs typeface="+mn-cs"/>
              </a:defRPr>
            </a:lvl1pPr>
            <a:lvl2pPr marL="623888" indent="-260350" algn="l" defTabSz="1003300" rtl="0" fontAlgn="base">
              <a:spcBef>
                <a:spcPct val="20000"/>
              </a:spcBef>
              <a:spcAft>
                <a:spcPct val="0"/>
              </a:spcAft>
              <a:buClr>
                <a:srgbClr val="B5993E"/>
              </a:buClr>
              <a:buFont typeface="Wingdings" pitchFamily="2" charset="2"/>
              <a:buChar char="n"/>
              <a:defRPr kumimoji="1" sz="1600" kern="1200">
                <a:solidFill>
                  <a:schemeClr val="tx1"/>
                </a:solidFill>
                <a:latin typeface="Arial" pitchFamily="34" charset="0"/>
                <a:ea typeface="ＭＳ Ｐゴシック" pitchFamily="50" charset="-128"/>
                <a:cs typeface="+mn-cs"/>
              </a:defRPr>
            </a:lvl2pPr>
            <a:lvl3pPr marL="1081088" indent="-187325" algn="l" defTabSz="1003300" rtl="0" fontAlgn="base">
              <a:spcBef>
                <a:spcPct val="20000"/>
              </a:spcBef>
              <a:spcAft>
                <a:spcPct val="0"/>
              </a:spcAft>
              <a:buClr>
                <a:srgbClr val="B5993E"/>
              </a:buClr>
              <a:buFont typeface="Arial" charset="0"/>
              <a:buChar char="»"/>
              <a:defRPr kumimoji="1" sz="1300" kern="1200">
                <a:solidFill>
                  <a:schemeClr val="tx1"/>
                </a:solidFill>
                <a:latin typeface="Arial" pitchFamily="34" charset="0"/>
                <a:ea typeface="ＭＳ Ｐゴシック" pitchFamily="50" charset="-128"/>
                <a:cs typeface="+mn-cs"/>
              </a:defRPr>
            </a:lvl3pPr>
            <a:lvl4pPr marL="1611313" indent="-177800" algn="l" defTabSz="1003300" rtl="0" fontAlgn="base">
              <a:spcBef>
                <a:spcPct val="20000"/>
              </a:spcBef>
              <a:spcAft>
                <a:spcPct val="0"/>
              </a:spcAft>
              <a:buClr>
                <a:srgbClr val="B5993E"/>
              </a:buClr>
              <a:buFont typeface="Arial" charset="0"/>
              <a:buChar char="»"/>
              <a:defRPr kumimoji="1" sz="1200" kern="1200">
                <a:solidFill>
                  <a:schemeClr val="tx1"/>
                </a:solidFill>
                <a:latin typeface="Arial" pitchFamily="34" charset="0"/>
                <a:ea typeface="ＭＳ Ｐゴシック" pitchFamily="50" charset="-128"/>
                <a:cs typeface="+mn-cs"/>
              </a:defRPr>
            </a:lvl4pPr>
            <a:lvl5pPr marL="2057400" indent="-176213" algn="l" defTabSz="1003300" rtl="0" fontAlgn="base">
              <a:spcBef>
                <a:spcPct val="20000"/>
              </a:spcBef>
              <a:spcAft>
                <a:spcPct val="0"/>
              </a:spcAft>
              <a:buClr>
                <a:srgbClr val="B5993E"/>
              </a:buClr>
              <a:buFont typeface="Arial" charset="0"/>
              <a:buChar char="–"/>
              <a:defRPr kumimoji="1" sz="1200" kern="1200">
                <a:solidFill>
                  <a:schemeClr val="tx1"/>
                </a:solidFill>
                <a:latin typeface="Arial" pitchFamily="34" charset="0"/>
                <a:ea typeface="ＭＳ Ｐゴシック" pitchFamily="50" charset="-128"/>
                <a:cs typeface="+mn-cs"/>
              </a:defRPr>
            </a:lvl5pPr>
            <a:lvl6pPr marL="2763294" indent="-251209" algn="l" defTabSz="1004834" rtl="0" eaLnBrk="1" latinLnBrk="0" hangingPunct="1">
              <a:spcBef>
                <a:spcPct val="20000"/>
              </a:spcBef>
              <a:buFont typeface="Arial" pitchFamily="34" charset="0"/>
              <a:buChar char="•"/>
              <a:defRPr kumimoji="1" sz="2200" kern="1200">
                <a:solidFill>
                  <a:schemeClr val="tx1"/>
                </a:solidFill>
                <a:latin typeface="+mn-lt"/>
                <a:ea typeface="+mn-ea"/>
                <a:cs typeface="+mn-cs"/>
              </a:defRPr>
            </a:lvl6pPr>
            <a:lvl7pPr marL="3265711" indent="-251209" algn="l" defTabSz="1004834" rtl="0" eaLnBrk="1" latinLnBrk="0" hangingPunct="1">
              <a:spcBef>
                <a:spcPct val="20000"/>
              </a:spcBef>
              <a:buFont typeface="Arial" pitchFamily="34" charset="0"/>
              <a:buChar char="•"/>
              <a:defRPr kumimoji="1" sz="2200" kern="1200">
                <a:solidFill>
                  <a:schemeClr val="tx1"/>
                </a:solidFill>
                <a:latin typeface="+mn-lt"/>
                <a:ea typeface="+mn-ea"/>
                <a:cs typeface="+mn-cs"/>
              </a:defRPr>
            </a:lvl7pPr>
            <a:lvl8pPr marL="3768128" indent="-251209" algn="l" defTabSz="1004834" rtl="0" eaLnBrk="1" latinLnBrk="0" hangingPunct="1">
              <a:spcBef>
                <a:spcPct val="20000"/>
              </a:spcBef>
              <a:buFont typeface="Arial" pitchFamily="34" charset="0"/>
              <a:buChar char="•"/>
              <a:defRPr kumimoji="1" sz="2200" kern="1200">
                <a:solidFill>
                  <a:schemeClr val="tx1"/>
                </a:solidFill>
                <a:latin typeface="+mn-lt"/>
                <a:ea typeface="+mn-ea"/>
                <a:cs typeface="+mn-cs"/>
              </a:defRPr>
            </a:lvl8pPr>
            <a:lvl9pPr marL="4270545" indent="-251209" algn="l" defTabSz="1004834" rtl="0" eaLnBrk="1" latinLnBrk="0" hangingPunct="1">
              <a:spcBef>
                <a:spcPct val="20000"/>
              </a:spcBef>
              <a:buFont typeface="Arial" pitchFamily="34" charset="0"/>
              <a:buChar char="•"/>
              <a:defRPr kumimoji="1" sz="2200" kern="1200">
                <a:solidFill>
                  <a:schemeClr val="tx1"/>
                </a:solidFill>
                <a:latin typeface="+mn-lt"/>
                <a:ea typeface="+mn-ea"/>
                <a:cs typeface="+mn-cs"/>
              </a:defRPr>
            </a:lvl9pPr>
          </a:lstStyle>
          <a:p>
            <a:pPr eaLnBrk="1" hangingPunct="1">
              <a:spcBef>
                <a:spcPts val="1800"/>
              </a:spcBef>
              <a:buFont typeface="Wingdings" pitchFamily="2" charset="2"/>
              <a:buChar char="ü"/>
              <a:defRPr/>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明らかに納期に間に合わないと分かっていて、資料の作成を命じる</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ts val="1800"/>
              </a:spcBef>
              <a:buFont typeface="Wingdings" pitchFamily="2" charset="2"/>
              <a:buChar char="ü"/>
              <a:defRPr/>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能力に見合わない程度の低い業務を継続的に命じる</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ts val="1800"/>
              </a:spcBef>
              <a:buFont typeface="Wingdings" pitchFamily="2" charset="2"/>
              <a:buChar char="ü"/>
              <a:defRPr/>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「俺の若いころは、もっと厳しかったんだ。それに比べ、今の若い者は、甘やかされている」と日ごろから言う</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ts val="1800"/>
              </a:spcBef>
              <a:buFont typeface="Wingdings" pitchFamily="2" charset="2"/>
              <a:buChar char="ü"/>
              <a:defRPr/>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個人的な趣味・嗜好について必要以上に聞く</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ts val="1800"/>
              </a:spcBef>
              <a:buFont typeface="Wingdings" pitchFamily="2" charset="2"/>
              <a:buChar char="ü"/>
              <a:defRPr/>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特定の部下だけを、何度も同僚の前で叱責する</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spcBef>
                <a:spcPts val="1800"/>
              </a:spcBef>
              <a:buFont typeface="Wingdings" pitchFamily="2" charset="2"/>
              <a:buChar char="ü"/>
              <a:defRPr/>
            </a:pPr>
            <a:r>
              <a:rPr lang="ja-JP" altLang="en-US" sz="1600" dirty="0" smtClean="0">
                <a:latin typeface="メイリオ" panose="020B0604030504040204" pitchFamily="50" charset="-128"/>
                <a:ea typeface="メイリオ" panose="020B0604030504040204" pitchFamily="50" charset="-128"/>
                <a:cs typeface="メイリオ" panose="020B0604030504040204" pitchFamily="50" charset="-128"/>
              </a:rPr>
              <a:t>特定の同僚を仲間外れにする</a:t>
            </a:r>
          </a:p>
          <a:p>
            <a:pPr marL="0" indent="0" eaLnBrk="1" hangingPunct="1">
              <a:buFont typeface="Wingdings" pitchFamily="2" charset="2"/>
              <a:buNone/>
              <a:defRPr/>
            </a:pPr>
            <a:endParaRPr lang="ja-JP" altLang="en-US" sz="18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p:txBody>
          <a:bodyPr/>
          <a:lstStyle/>
          <a:p>
            <a:pPr eaLnBrk="1" hangingPunct="1"/>
            <a:r>
              <a:rPr lang="en-US" altLang="ja-JP" smtClean="0">
                <a:latin typeface="メイリオ" pitchFamily="50" charset="-128"/>
                <a:ea typeface="メイリオ" pitchFamily="50" charset="-128"/>
              </a:rPr>
              <a:t>4-2.</a:t>
            </a:r>
            <a:r>
              <a:rPr lang="ja-JP" altLang="en-US" smtClean="0">
                <a:latin typeface="メイリオ" pitchFamily="50" charset="-128"/>
                <a:ea typeface="メイリオ" pitchFamily="50" charset="-128"/>
              </a:rPr>
              <a:t>　職場のパワーハラスメントについて考える</a:t>
            </a:r>
          </a:p>
        </p:txBody>
      </p:sp>
      <p:sp>
        <p:nvSpPr>
          <p:cNvPr id="3" name="コンテンツ プレースホルダー 2"/>
          <p:cNvSpPr>
            <a:spLocks noGrp="1"/>
          </p:cNvSpPr>
          <p:nvPr>
            <p:ph sz="quarter" idx="11"/>
          </p:nvPr>
        </p:nvSpPr>
        <p:spPr>
          <a:xfrm>
            <a:off x="571500" y="877888"/>
            <a:ext cx="9648825" cy="6119812"/>
          </a:xfrm>
        </p:spPr>
        <p:txBody>
          <a:bodyPr/>
          <a:lstStyle/>
          <a:p>
            <a:pPr marL="0" indent="0" eaLnBrk="1" hangingPunct="1">
              <a:buFont typeface="Wingdings" pitchFamily="2" charset="2"/>
              <a:buNone/>
              <a:defRPr/>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以下の事例を読んで</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、考えてください</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44500" indent="-266700" eaLnBrk="1" hangingPunct="1">
              <a:buFont typeface="Wingdings" pitchFamily="2" charset="2"/>
              <a:buChar char="ü"/>
              <a:defRPr/>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どの</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部分が</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パワーハラスメントになる可能性があるか</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44500" indent="-266700" eaLnBrk="1" hangingPunct="1">
              <a:buFont typeface="Wingdings" pitchFamily="2" charset="2"/>
              <a:buChar char="ü"/>
              <a:defRPr/>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なぜ、この上司はそのような対応をするのか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444500" indent="-266700" eaLnBrk="1" hangingPunct="1">
              <a:buFont typeface="Wingdings" pitchFamily="2" charset="2"/>
              <a:buChar char="ü"/>
              <a:defRPr/>
            </a:pPr>
            <a:endParaRPr lang="en-US" altLang="ja-JP" sz="1600"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defRPr/>
            </a:pPr>
            <a:r>
              <a:rPr lang="ja-JP" altLang="en-US" sz="1600"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上司　：おい！多々良！ 早く来い！ 納期の件で佐藤商事の部長よりクレームだ！！</a:t>
            </a:r>
            <a:endParaRPr lang="en-US" altLang="ja-JP" sz="1600"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defRPr/>
            </a:pPr>
            <a:r>
              <a:rPr lang="ja-JP" altLang="en-US" sz="1600"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多々良：本当ですか？</a:t>
            </a:r>
            <a:endParaRPr lang="en-US" altLang="ja-JP" sz="1600"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defRPr/>
            </a:pPr>
            <a:r>
              <a:rPr lang="ja-JP" altLang="en-US" sz="1600"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上司　：俺は、何も聞いてないぞ！納期はどういう話になっていたんだ！</a:t>
            </a:r>
            <a:endParaRPr lang="en-US" altLang="ja-JP" sz="1600"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defRPr/>
            </a:pPr>
            <a:r>
              <a:rPr lang="ja-JP" altLang="en-US" sz="1600" dirty="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　　　納期は、基本の「き」だろ！部長はペナルティを要求しているぞ！</a:t>
            </a:r>
            <a:endParaRPr lang="en-US" altLang="ja-JP" sz="1600"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defRPr/>
            </a:pPr>
            <a:r>
              <a:rPr lang="ja-JP" altLang="en-US" sz="1600"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多々良：先方の担当者には確認を取って、了解いただいて</a:t>
            </a:r>
            <a:r>
              <a:rPr lang="en-US" altLang="ja-JP" sz="1600"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p>
          <a:p>
            <a:pPr marL="0" indent="0" eaLnBrk="1" hangingPunct="1">
              <a:buFont typeface="Wingdings" pitchFamily="2" charset="2"/>
              <a:buNone/>
              <a:defRPr/>
            </a:pPr>
            <a:r>
              <a:rPr lang="ja-JP" altLang="en-US" sz="1600"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上司　：じゃあ、なんでクレームが来るんだ！！子供みたいに言い訳するんじゃない！</a:t>
            </a:r>
            <a:endParaRPr lang="en-US" altLang="ja-JP" sz="1600"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defRPr/>
            </a:pPr>
            <a:r>
              <a:rPr lang="ja-JP" altLang="en-US" sz="1600" dirty="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　　　なんで納期がずれると分かった時点で報告・相談しなかった！</a:t>
            </a:r>
            <a:endParaRPr lang="en-US" altLang="ja-JP" sz="1600"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defRPr/>
            </a:pPr>
            <a:r>
              <a:rPr lang="ja-JP" altLang="en-US" sz="1600" dirty="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　　　うちの信頼を損なうような大問題になったらどうするつもりだ！　怠慢だぞ！この給料泥棒！</a:t>
            </a:r>
            <a:endParaRPr lang="en-US" altLang="ja-JP" sz="1600"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defRPr/>
            </a:pPr>
            <a:r>
              <a:rPr lang="ja-JP" altLang="en-US" sz="1600" dirty="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　　　お前に任せた仕事だといっても、自分だけで判断して進めるのは</a:t>
            </a:r>
            <a:r>
              <a:rPr lang="en-US" altLang="ja-JP" sz="1600"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600"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年早い！</a:t>
            </a:r>
            <a:endParaRPr lang="en-US" altLang="ja-JP" sz="1600"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defRPr/>
            </a:pPr>
            <a:r>
              <a:rPr lang="ja-JP" altLang="en-US" sz="1600" dirty="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　　　半人前のくせして思い上がって自分を過信するな！</a:t>
            </a:r>
            <a:endParaRPr lang="en-US" altLang="ja-JP" sz="1600"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defRPr/>
            </a:pPr>
            <a:r>
              <a:rPr lang="ja-JP" altLang="en-US" sz="1600" dirty="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　　　まずは、先方に謝罪に行ってきちんとお詫びして来い！</a:t>
            </a:r>
            <a:endParaRPr lang="en-US" altLang="ja-JP" sz="1600"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defRPr/>
            </a:pPr>
            <a:r>
              <a:rPr lang="ja-JP" altLang="en-US" sz="1600" dirty="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　　　最初から言い訳なんかするんじゃないぞ、早く行け！　</a:t>
            </a:r>
            <a:r>
              <a:rPr lang="en-US" altLang="ja-JP" sz="1600"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 </a:t>
            </a:r>
          </a:p>
          <a:p>
            <a:pPr marL="0" indent="0" eaLnBrk="1" hangingPunct="1">
              <a:buFont typeface="Wingdings" pitchFamily="2" charset="2"/>
              <a:buNone/>
              <a:defRPr/>
            </a:pPr>
            <a:endParaRPr lang="en-US" altLang="ja-JP" sz="1400"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r" eaLnBrk="1" hangingPunct="1">
              <a:buFont typeface="Wingdings" pitchFamily="2" charset="2"/>
              <a:buNone/>
              <a:defRPr/>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　　　　　　　　　　　　　　　　　　　　　　　　　　　　　　　（厚生労働省　あかるい職場応援団</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HP</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「動画で学ぶ」</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lgn="r" eaLnBrk="1" hangingPunct="1">
              <a:buFont typeface="Wingdings" pitchFamily="2" charset="2"/>
              <a:buNone/>
              <a:defRPr/>
            </a:pP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パワハラにならない叱り方「アウトレベル」より）　</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endParaRPr lang="ja-JP" altLang="en-US" sz="2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3"/>
          <p:cNvSpPr/>
          <p:nvPr/>
        </p:nvSpPr>
        <p:spPr>
          <a:xfrm>
            <a:off x="269875" y="2100263"/>
            <a:ext cx="9805988" cy="3816350"/>
          </a:xfrm>
          <a:custGeom>
            <a:avLst/>
            <a:gdLst>
              <a:gd name="connsiteX0" fmla="*/ 0 w 9649072"/>
              <a:gd name="connsiteY0" fmla="*/ 612080 h 3672408"/>
              <a:gd name="connsiteX1" fmla="*/ 612080 w 9649072"/>
              <a:gd name="connsiteY1" fmla="*/ 0 h 3672408"/>
              <a:gd name="connsiteX2" fmla="*/ 9036992 w 9649072"/>
              <a:gd name="connsiteY2" fmla="*/ 0 h 3672408"/>
              <a:gd name="connsiteX3" fmla="*/ 9649072 w 9649072"/>
              <a:gd name="connsiteY3" fmla="*/ 612080 h 3672408"/>
              <a:gd name="connsiteX4" fmla="*/ 9649072 w 9649072"/>
              <a:gd name="connsiteY4" fmla="*/ 3060328 h 3672408"/>
              <a:gd name="connsiteX5" fmla="*/ 9036992 w 9649072"/>
              <a:gd name="connsiteY5" fmla="*/ 3672408 h 3672408"/>
              <a:gd name="connsiteX6" fmla="*/ 612080 w 9649072"/>
              <a:gd name="connsiteY6" fmla="*/ 3672408 h 3672408"/>
              <a:gd name="connsiteX7" fmla="*/ 0 w 9649072"/>
              <a:gd name="connsiteY7" fmla="*/ 3060328 h 3672408"/>
              <a:gd name="connsiteX8" fmla="*/ 0 w 9649072"/>
              <a:gd name="connsiteY8" fmla="*/ 612080 h 3672408"/>
              <a:gd name="connsiteX0" fmla="*/ 0 w 9649072"/>
              <a:gd name="connsiteY0" fmla="*/ 421011 h 3672408"/>
              <a:gd name="connsiteX1" fmla="*/ 612080 w 9649072"/>
              <a:gd name="connsiteY1" fmla="*/ 0 h 3672408"/>
              <a:gd name="connsiteX2" fmla="*/ 9036992 w 9649072"/>
              <a:gd name="connsiteY2" fmla="*/ 0 h 3672408"/>
              <a:gd name="connsiteX3" fmla="*/ 9649072 w 9649072"/>
              <a:gd name="connsiteY3" fmla="*/ 612080 h 3672408"/>
              <a:gd name="connsiteX4" fmla="*/ 9649072 w 9649072"/>
              <a:gd name="connsiteY4" fmla="*/ 3060328 h 3672408"/>
              <a:gd name="connsiteX5" fmla="*/ 9036992 w 9649072"/>
              <a:gd name="connsiteY5" fmla="*/ 3672408 h 3672408"/>
              <a:gd name="connsiteX6" fmla="*/ 612080 w 9649072"/>
              <a:gd name="connsiteY6" fmla="*/ 3672408 h 3672408"/>
              <a:gd name="connsiteX7" fmla="*/ 0 w 9649072"/>
              <a:gd name="connsiteY7" fmla="*/ 3060328 h 3672408"/>
              <a:gd name="connsiteX8" fmla="*/ 0 w 9649072"/>
              <a:gd name="connsiteY8" fmla="*/ 421011 h 3672408"/>
              <a:gd name="connsiteX0" fmla="*/ 0 w 9649072"/>
              <a:gd name="connsiteY0" fmla="*/ 421011 h 3672408"/>
              <a:gd name="connsiteX1" fmla="*/ 366421 w 9649072"/>
              <a:gd name="connsiteY1" fmla="*/ 0 h 3672408"/>
              <a:gd name="connsiteX2" fmla="*/ 9036992 w 9649072"/>
              <a:gd name="connsiteY2" fmla="*/ 0 h 3672408"/>
              <a:gd name="connsiteX3" fmla="*/ 9649072 w 9649072"/>
              <a:gd name="connsiteY3" fmla="*/ 612080 h 3672408"/>
              <a:gd name="connsiteX4" fmla="*/ 9649072 w 9649072"/>
              <a:gd name="connsiteY4" fmla="*/ 3060328 h 3672408"/>
              <a:gd name="connsiteX5" fmla="*/ 9036992 w 9649072"/>
              <a:gd name="connsiteY5" fmla="*/ 3672408 h 3672408"/>
              <a:gd name="connsiteX6" fmla="*/ 612080 w 9649072"/>
              <a:gd name="connsiteY6" fmla="*/ 3672408 h 3672408"/>
              <a:gd name="connsiteX7" fmla="*/ 0 w 9649072"/>
              <a:gd name="connsiteY7" fmla="*/ 3060328 h 3672408"/>
              <a:gd name="connsiteX8" fmla="*/ 0 w 9649072"/>
              <a:gd name="connsiteY8" fmla="*/ 421011 h 3672408"/>
              <a:gd name="connsiteX0" fmla="*/ 0 w 9649072"/>
              <a:gd name="connsiteY0" fmla="*/ 421011 h 3672408"/>
              <a:gd name="connsiteX1" fmla="*/ 461956 w 9649072"/>
              <a:gd name="connsiteY1" fmla="*/ 0 h 3672408"/>
              <a:gd name="connsiteX2" fmla="*/ 9036992 w 9649072"/>
              <a:gd name="connsiteY2" fmla="*/ 0 h 3672408"/>
              <a:gd name="connsiteX3" fmla="*/ 9649072 w 9649072"/>
              <a:gd name="connsiteY3" fmla="*/ 612080 h 3672408"/>
              <a:gd name="connsiteX4" fmla="*/ 9649072 w 9649072"/>
              <a:gd name="connsiteY4" fmla="*/ 3060328 h 3672408"/>
              <a:gd name="connsiteX5" fmla="*/ 9036992 w 9649072"/>
              <a:gd name="connsiteY5" fmla="*/ 3672408 h 3672408"/>
              <a:gd name="connsiteX6" fmla="*/ 612080 w 9649072"/>
              <a:gd name="connsiteY6" fmla="*/ 3672408 h 3672408"/>
              <a:gd name="connsiteX7" fmla="*/ 0 w 9649072"/>
              <a:gd name="connsiteY7" fmla="*/ 3060328 h 3672408"/>
              <a:gd name="connsiteX8" fmla="*/ 0 w 9649072"/>
              <a:gd name="connsiteY8" fmla="*/ 421011 h 3672408"/>
              <a:gd name="connsiteX0" fmla="*/ 0 w 9649072"/>
              <a:gd name="connsiteY0" fmla="*/ 421011 h 3672408"/>
              <a:gd name="connsiteX1" fmla="*/ 461956 w 9649072"/>
              <a:gd name="connsiteY1" fmla="*/ 0 h 3672408"/>
              <a:gd name="connsiteX2" fmla="*/ 9036992 w 9649072"/>
              <a:gd name="connsiteY2" fmla="*/ 0 h 3672408"/>
              <a:gd name="connsiteX3" fmla="*/ 9649072 w 9649072"/>
              <a:gd name="connsiteY3" fmla="*/ 612080 h 3672408"/>
              <a:gd name="connsiteX4" fmla="*/ 9649072 w 9649072"/>
              <a:gd name="connsiteY4" fmla="*/ 3060328 h 3672408"/>
              <a:gd name="connsiteX5" fmla="*/ 9036992 w 9649072"/>
              <a:gd name="connsiteY5" fmla="*/ 3672408 h 3672408"/>
              <a:gd name="connsiteX6" fmla="*/ 612080 w 9649072"/>
              <a:gd name="connsiteY6" fmla="*/ 3672408 h 3672408"/>
              <a:gd name="connsiteX7" fmla="*/ 13648 w 9649072"/>
              <a:gd name="connsiteY7" fmla="*/ 3319636 h 3672408"/>
              <a:gd name="connsiteX8" fmla="*/ 0 w 9649072"/>
              <a:gd name="connsiteY8" fmla="*/ 421011 h 3672408"/>
              <a:gd name="connsiteX0" fmla="*/ 0 w 9649072"/>
              <a:gd name="connsiteY0" fmla="*/ 421011 h 3672408"/>
              <a:gd name="connsiteX1" fmla="*/ 461956 w 9649072"/>
              <a:gd name="connsiteY1" fmla="*/ 0 h 3672408"/>
              <a:gd name="connsiteX2" fmla="*/ 9036992 w 9649072"/>
              <a:gd name="connsiteY2" fmla="*/ 0 h 3672408"/>
              <a:gd name="connsiteX3" fmla="*/ 9649072 w 9649072"/>
              <a:gd name="connsiteY3" fmla="*/ 612080 h 3672408"/>
              <a:gd name="connsiteX4" fmla="*/ 9649072 w 9649072"/>
              <a:gd name="connsiteY4" fmla="*/ 3060328 h 3672408"/>
              <a:gd name="connsiteX5" fmla="*/ 9036992 w 9649072"/>
              <a:gd name="connsiteY5" fmla="*/ 3672408 h 3672408"/>
              <a:gd name="connsiteX6" fmla="*/ 352773 w 9649072"/>
              <a:gd name="connsiteY6" fmla="*/ 3672408 h 3672408"/>
              <a:gd name="connsiteX7" fmla="*/ 13648 w 9649072"/>
              <a:gd name="connsiteY7" fmla="*/ 3319636 h 3672408"/>
              <a:gd name="connsiteX8" fmla="*/ 0 w 9649072"/>
              <a:gd name="connsiteY8" fmla="*/ 421011 h 3672408"/>
              <a:gd name="connsiteX0" fmla="*/ 0 w 9649072"/>
              <a:gd name="connsiteY0" fmla="*/ 421011 h 3672408"/>
              <a:gd name="connsiteX1" fmla="*/ 461956 w 9649072"/>
              <a:gd name="connsiteY1" fmla="*/ 0 h 3672408"/>
              <a:gd name="connsiteX2" fmla="*/ 9036992 w 9649072"/>
              <a:gd name="connsiteY2" fmla="*/ 0 h 3672408"/>
              <a:gd name="connsiteX3" fmla="*/ 9649072 w 9649072"/>
              <a:gd name="connsiteY3" fmla="*/ 612080 h 3672408"/>
              <a:gd name="connsiteX4" fmla="*/ 9649072 w 9649072"/>
              <a:gd name="connsiteY4" fmla="*/ 3060328 h 3672408"/>
              <a:gd name="connsiteX5" fmla="*/ 9036992 w 9649072"/>
              <a:gd name="connsiteY5" fmla="*/ 3672408 h 3672408"/>
              <a:gd name="connsiteX6" fmla="*/ 434659 w 9649072"/>
              <a:gd name="connsiteY6" fmla="*/ 3672408 h 3672408"/>
              <a:gd name="connsiteX7" fmla="*/ 13648 w 9649072"/>
              <a:gd name="connsiteY7" fmla="*/ 3319636 h 3672408"/>
              <a:gd name="connsiteX8" fmla="*/ 0 w 9649072"/>
              <a:gd name="connsiteY8" fmla="*/ 421011 h 3672408"/>
              <a:gd name="connsiteX0" fmla="*/ 0 w 9649072"/>
              <a:gd name="connsiteY0" fmla="*/ 434659 h 3686056"/>
              <a:gd name="connsiteX1" fmla="*/ 461956 w 9649072"/>
              <a:gd name="connsiteY1" fmla="*/ 13648 h 3686056"/>
              <a:gd name="connsiteX2" fmla="*/ 9282652 w 9649072"/>
              <a:gd name="connsiteY2" fmla="*/ 0 h 3686056"/>
              <a:gd name="connsiteX3" fmla="*/ 9649072 w 9649072"/>
              <a:gd name="connsiteY3" fmla="*/ 625728 h 3686056"/>
              <a:gd name="connsiteX4" fmla="*/ 9649072 w 9649072"/>
              <a:gd name="connsiteY4" fmla="*/ 3073976 h 3686056"/>
              <a:gd name="connsiteX5" fmla="*/ 9036992 w 9649072"/>
              <a:gd name="connsiteY5" fmla="*/ 3686056 h 3686056"/>
              <a:gd name="connsiteX6" fmla="*/ 434659 w 9649072"/>
              <a:gd name="connsiteY6" fmla="*/ 3686056 h 3686056"/>
              <a:gd name="connsiteX7" fmla="*/ 13648 w 9649072"/>
              <a:gd name="connsiteY7" fmla="*/ 3333284 h 3686056"/>
              <a:gd name="connsiteX8" fmla="*/ 0 w 9649072"/>
              <a:gd name="connsiteY8" fmla="*/ 434659 h 3686056"/>
              <a:gd name="connsiteX0" fmla="*/ 0 w 9649072"/>
              <a:gd name="connsiteY0" fmla="*/ 434659 h 3686056"/>
              <a:gd name="connsiteX1" fmla="*/ 461956 w 9649072"/>
              <a:gd name="connsiteY1" fmla="*/ 13648 h 3686056"/>
              <a:gd name="connsiteX2" fmla="*/ 9282652 w 9649072"/>
              <a:gd name="connsiteY2" fmla="*/ 0 h 3686056"/>
              <a:gd name="connsiteX3" fmla="*/ 9635424 w 9649072"/>
              <a:gd name="connsiteY3" fmla="*/ 380069 h 3686056"/>
              <a:gd name="connsiteX4" fmla="*/ 9649072 w 9649072"/>
              <a:gd name="connsiteY4" fmla="*/ 3073976 h 3686056"/>
              <a:gd name="connsiteX5" fmla="*/ 9036992 w 9649072"/>
              <a:gd name="connsiteY5" fmla="*/ 3686056 h 3686056"/>
              <a:gd name="connsiteX6" fmla="*/ 434659 w 9649072"/>
              <a:gd name="connsiteY6" fmla="*/ 3686056 h 3686056"/>
              <a:gd name="connsiteX7" fmla="*/ 13648 w 9649072"/>
              <a:gd name="connsiteY7" fmla="*/ 3333284 h 3686056"/>
              <a:gd name="connsiteX8" fmla="*/ 0 w 9649072"/>
              <a:gd name="connsiteY8" fmla="*/ 434659 h 3686056"/>
              <a:gd name="connsiteX0" fmla="*/ 0 w 9662720"/>
              <a:gd name="connsiteY0" fmla="*/ 434659 h 3686056"/>
              <a:gd name="connsiteX1" fmla="*/ 461956 w 9662720"/>
              <a:gd name="connsiteY1" fmla="*/ 13648 h 3686056"/>
              <a:gd name="connsiteX2" fmla="*/ 9282652 w 9662720"/>
              <a:gd name="connsiteY2" fmla="*/ 0 h 3686056"/>
              <a:gd name="connsiteX3" fmla="*/ 9635424 w 9662720"/>
              <a:gd name="connsiteY3" fmla="*/ 380069 h 3686056"/>
              <a:gd name="connsiteX4" fmla="*/ 9662720 w 9662720"/>
              <a:gd name="connsiteY4" fmla="*/ 3333284 h 3686056"/>
              <a:gd name="connsiteX5" fmla="*/ 9036992 w 9662720"/>
              <a:gd name="connsiteY5" fmla="*/ 3686056 h 3686056"/>
              <a:gd name="connsiteX6" fmla="*/ 434659 w 9662720"/>
              <a:gd name="connsiteY6" fmla="*/ 3686056 h 3686056"/>
              <a:gd name="connsiteX7" fmla="*/ 13648 w 9662720"/>
              <a:gd name="connsiteY7" fmla="*/ 3333284 h 3686056"/>
              <a:gd name="connsiteX8" fmla="*/ 0 w 9662720"/>
              <a:gd name="connsiteY8" fmla="*/ 434659 h 3686056"/>
              <a:gd name="connsiteX0" fmla="*/ 0 w 9662780"/>
              <a:gd name="connsiteY0" fmla="*/ 434659 h 3686056"/>
              <a:gd name="connsiteX1" fmla="*/ 461956 w 9662780"/>
              <a:gd name="connsiteY1" fmla="*/ 13648 h 3686056"/>
              <a:gd name="connsiteX2" fmla="*/ 9282652 w 9662780"/>
              <a:gd name="connsiteY2" fmla="*/ 0 h 3686056"/>
              <a:gd name="connsiteX3" fmla="*/ 9635424 w 9662780"/>
              <a:gd name="connsiteY3" fmla="*/ 380069 h 3686056"/>
              <a:gd name="connsiteX4" fmla="*/ 9662720 w 9662780"/>
              <a:gd name="connsiteY4" fmla="*/ 3333284 h 3686056"/>
              <a:gd name="connsiteX5" fmla="*/ 9337243 w 9662780"/>
              <a:gd name="connsiteY5" fmla="*/ 3686056 h 3686056"/>
              <a:gd name="connsiteX6" fmla="*/ 434659 w 9662780"/>
              <a:gd name="connsiteY6" fmla="*/ 3686056 h 3686056"/>
              <a:gd name="connsiteX7" fmla="*/ 13648 w 9662780"/>
              <a:gd name="connsiteY7" fmla="*/ 3333284 h 3686056"/>
              <a:gd name="connsiteX8" fmla="*/ 0 w 9662780"/>
              <a:gd name="connsiteY8" fmla="*/ 434659 h 3686056"/>
              <a:gd name="connsiteX0" fmla="*/ 0 w 9662720"/>
              <a:gd name="connsiteY0" fmla="*/ 434659 h 3686056"/>
              <a:gd name="connsiteX1" fmla="*/ 461956 w 9662720"/>
              <a:gd name="connsiteY1" fmla="*/ 13648 h 3686056"/>
              <a:gd name="connsiteX2" fmla="*/ 9282652 w 9662720"/>
              <a:gd name="connsiteY2" fmla="*/ 0 h 3686056"/>
              <a:gd name="connsiteX3" fmla="*/ 9635424 w 9662720"/>
              <a:gd name="connsiteY3" fmla="*/ 380069 h 3686056"/>
              <a:gd name="connsiteX4" fmla="*/ 9662720 w 9662720"/>
              <a:gd name="connsiteY4" fmla="*/ 3333284 h 3686056"/>
              <a:gd name="connsiteX5" fmla="*/ 9269004 w 9662720"/>
              <a:gd name="connsiteY5" fmla="*/ 3686056 h 3686056"/>
              <a:gd name="connsiteX6" fmla="*/ 434659 w 9662720"/>
              <a:gd name="connsiteY6" fmla="*/ 3686056 h 3686056"/>
              <a:gd name="connsiteX7" fmla="*/ 13648 w 9662720"/>
              <a:gd name="connsiteY7" fmla="*/ 3333284 h 3686056"/>
              <a:gd name="connsiteX8" fmla="*/ 0 w 9662720"/>
              <a:gd name="connsiteY8" fmla="*/ 434659 h 3686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62720" h="3686056">
                <a:moveTo>
                  <a:pt x="0" y="434659"/>
                </a:moveTo>
                <a:cubicBezTo>
                  <a:pt x="0" y="96617"/>
                  <a:pt x="123914" y="13648"/>
                  <a:pt x="461956" y="13648"/>
                </a:cubicBezTo>
                <a:lnTo>
                  <a:pt x="9282652" y="0"/>
                </a:lnTo>
                <a:cubicBezTo>
                  <a:pt x="9620694" y="0"/>
                  <a:pt x="9635424" y="42027"/>
                  <a:pt x="9635424" y="380069"/>
                </a:cubicBezTo>
                <a:cubicBezTo>
                  <a:pt x="9639973" y="1278038"/>
                  <a:pt x="9658171" y="2435315"/>
                  <a:pt x="9662720" y="3333284"/>
                </a:cubicBezTo>
                <a:cubicBezTo>
                  <a:pt x="9662720" y="3671326"/>
                  <a:pt x="9607046" y="3686056"/>
                  <a:pt x="9269004" y="3686056"/>
                </a:cubicBezTo>
                <a:lnTo>
                  <a:pt x="434659" y="3686056"/>
                </a:lnTo>
                <a:cubicBezTo>
                  <a:pt x="96617" y="3686056"/>
                  <a:pt x="13648" y="3671326"/>
                  <a:pt x="13648" y="3333284"/>
                </a:cubicBezTo>
                <a:cubicBezTo>
                  <a:pt x="9099" y="2367076"/>
                  <a:pt x="4549" y="1400867"/>
                  <a:pt x="0" y="434659"/>
                </a:cubicBezTo>
                <a:close/>
              </a:path>
            </a:pathLst>
          </a:cu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タイトル 1"/>
          <p:cNvSpPr>
            <a:spLocks noGrp="1"/>
          </p:cNvSpPr>
          <p:nvPr>
            <p:ph type="title"/>
          </p:nvPr>
        </p:nvSpPr>
        <p:spPr/>
        <p:txBody>
          <a:bodyPr/>
          <a:lstStyle/>
          <a:p>
            <a:pPr eaLnBrk="1" hangingPunct="1"/>
            <a:r>
              <a:rPr lang="en-US" altLang="ja-JP" smtClean="0">
                <a:latin typeface="メイリオ" pitchFamily="50" charset="-128"/>
                <a:ea typeface="メイリオ" pitchFamily="50" charset="-128"/>
              </a:rPr>
              <a:t>4-3.</a:t>
            </a:r>
            <a:r>
              <a:rPr lang="ja-JP" altLang="en-US" smtClean="0">
                <a:latin typeface="メイリオ" pitchFamily="50" charset="-128"/>
                <a:ea typeface="メイリオ" pitchFamily="50" charset="-128"/>
              </a:rPr>
              <a:t>　パワーハラスメントと業務指導</a:t>
            </a:r>
          </a:p>
        </p:txBody>
      </p:sp>
      <p:sp>
        <p:nvSpPr>
          <p:cNvPr id="3" name="コンテンツ プレースホルダー 2"/>
          <p:cNvSpPr>
            <a:spLocks noGrp="1"/>
          </p:cNvSpPr>
          <p:nvPr>
            <p:ph sz="quarter" idx="11"/>
          </p:nvPr>
        </p:nvSpPr>
        <p:spPr>
          <a:xfrm>
            <a:off x="642938" y="877888"/>
            <a:ext cx="9431337" cy="5688012"/>
          </a:xfrm>
        </p:spPr>
        <p:txBody>
          <a:bodyPr/>
          <a:lstStyle/>
          <a:p>
            <a:pPr eaLnBrk="1" hangingPunct="1">
              <a:defRPr/>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職場の業務を円滑に進めるために、管理職に一定の権限が与えられています。</a:t>
            </a:r>
            <a:endParaRPr lang="en-US" altLang="ja-JP" sz="2400" dirty="0" smtClean="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r>
              <a:rPr lang="ja-JP" altLang="en-US" sz="2400" dirty="0" smtClean="0">
                <a:latin typeface="メイリオ" panose="020B0604030504040204" pitchFamily="50" charset="-128"/>
                <a:ea typeface="メイリオ" panose="020B0604030504040204" pitchFamily="50" charset="-128"/>
                <a:cs typeface="メイリオ" panose="020B0604030504040204" pitchFamily="50" charset="-128"/>
              </a:rPr>
              <a:t>業務上必要な指示や注意・指導などもその一つです。厳しい指導であっても、「業務上の適正な範囲」と認められる限り、パワーハラスメントには当たりません。</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a:p>
            <a:pPr indent="179388" eaLnBrk="1" hangingPunct="1">
              <a:buFont typeface="Wingdings" pitchFamily="2" charset="2"/>
              <a:buNone/>
              <a:defRPr/>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例えば、</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917575" indent="-285750" eaLnBrk="1" hangingPunct="1">
              <a:buFont typeface="Wingdings" pitchFamily="2" charset="2"/>
              <a:buChar char="ü"/>
              <a:defRPr/>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取引先</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のアポイント時間を間違えて部下が遅刻した</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ときに</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、同行した上司が「何やってるんだ！」と注意した。</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indent="893763" eaLnBrk="1" hangingPunct="1">
              <a:buFont typeface="Wingdings" pitchFamily="2" charset="2"/>
              <a:buNone/>
              <a:defRPr/>
            </a:pPr>
            <a:r>
              <a:rPr lang="ja-JP" altLang="en-US" sz="2000"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→それだけではパワーハラスメントとは言えません。</a:t>
            </a:r>
            <a:endParaRPr lang="en-US" altLang="ja-JP" sz="16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635000" indent="-185738" eaLnBrk="1" hangingPunct="1">
              <a:buFont typeface="Wingdings" pitchFamily="2" charset="2"/>
              <a:buNone/>
              <a:defRPr/>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しかし、</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920750" indent="-285750" eaLnBrk="1" hangingPunct="1">
              <a:buFont typeface="Wingdings" pitchFamily="2" charset="2"/>
              <a:buChar char="ü"/>
              <a:defRPr/>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さらに「だからおまえとは仕事をしたくないんだ！」「噂どおり役立たず</a:t>
            </a:r>
            <a:r>
              <a:rPr lang="ja-JP" altLang="en-US" sz="2000" dirty="0" err="1" smtClean="0">
                <a:latin typeface="メイリオ" panose="020B0604030504040204" pitchFamily="50" charset="-128"/>
                <a:ea typeface="メイリオ" panose="020B0604030504040204" pitchFamily="50" charset="-128"/>
                <a:cs typeface="メイリオ" panose="020B0604030504040204" pitchFamily="50" charset="-128"/>
              </a:rPr>
              <a:t>だな</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！」「仕事しなくていいから帰って寝てろ！」などと人格を否定するような言動を行う。</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marL="635000" indent="0" eaLnBrk="1" hangingPunct="1">
              <a:buFont typeface="Wingdings" pitchFamily="2" charset="2"/>
              <a:buNone/>
              <a:defRPr/>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パワーハラスメント</a:t>
            </a:r>
            <a:r>
              <a:rPr lang="ja-JP" altLang="en-US" sz="2000" dirty="0" smtClean="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rPr>
              <a:t>行為に該当する場合があります。</a:t>
            </a:r>
            <a:endParaRPr lang="ja-JP" altLang="en-US" sz="2000" dirty="0">
              <a:solidFill>
                <a:schemeClr val="tx2">
                  <a:lumMod val="90000"/>
                  <a:lumOff val="10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820" name="テキスト ボックス 6"/>
          <p:cNvSpPr txBox="1">
            <a:spLocks noChangeArrowheads="1"/>
          </p:cNvSpPr>
          <p:nvPr/>
        </p:nvSpPr>
        <p:spPr bwMode="auto">
          <a:xfrm>
            <a:off x="611188" y="5889625"/>
            <a:ext cx="9648825" cy="708025"/>
          </a:xfrm>
          <a:prstGeom prst="rect">
            <a:avLst/>
          </a:prstGeom>
          <a:noFill/>
          <a:ln w="25400">
            <a:solidFill>
              <a:schemeClr val="accent1"/>
            </a:solidFill>
            <a:miter lim="800000"/>
            <a:headEnd/>
            <a:tailEnd/>
          </a:ln>
        </p:spPr>
        <p:txBody>
          <a:bodyPr anchor="ctr">
            <a:spAutoFit/>
          </a:bodyPr>
          <a:lstStyle/>
          <a:p>
            <a:pPr eaLnBrk="1" hangingPunct="1"/>
            <a:r>
              <a:rPr lang="ja-JP" altLang="en-US">
                <a:latin typeface="メイリオ" pitchFamily="50" charset="-128"/>
                <a:ea typeface="メイリオ" pitchFamily="50" charset="-128"/>
              </a:rPr>
              <a:t>注意や業務指導は業務を進める上で必要です。パワーハラスメントの正しい知識を持ち、部下の成長のため、適正な範囲で業務指導を行いましょう。</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タイトル 1"/>
          <p:cNvSpPr>
            <a:spLocks noGrp="1"/>
          </p:cNvSpPr>
          <p:nvPr>
            <p:ph type="title"/>
          </p:nvPr>
        </p:nvSpPr>
        <p:spPr/>
        <p:txBody>
          <a:bodyPr/>
          <a:lstStyle/>
          <a:p>
            <a:pPr eaLnBrk="1" hangingPunct="1"/>
            <a:r>
              <a:rPr lang="en-US" altLang="ja-JP" smtClean="0">
                <a:latin typeface="メイリオ" pitchFamily="50" charset="-128"/>
                <a:ea typeface="メイリオ" pitchFamily="50" charset="-128"/>
              </a:rPr>
              <a:t>5-1.</a:t>
            </a:r>
            <a:r>
              <a:rPr lang="ja-JP" altLang="en-US" smtClean="0">
                <a:latin typeface="メイリオ" pitchFamily="50" charset="-128"/>
                <a:ea typeface="メイリオ" pitchFamily="50" charset="-128"/>
              </a:rPr>
              <a:t>　職場のパワーハラスメントを予防するためには（</a:t>
            </a:r>
            <a:r>
              <a:rPr lang="en-US" altLang="ja-JP" smtClean="0">
                <a:latin typeface="メイリオ" pitchFamily="50" charset="-128"/>
                <a:ea typeface="メイリオ" pitchFamily="50" charset="-128"/>
              </a:rPr>
              <a:t>1</a:t>
            </a:r>
            <a:r>
              <a:rPr lang="ja-JP" altLang="en-US" smtClean="0">
                <a:latin typeface="メイリオ" pitchFamily="50" charset="-128"/>
                <a:ea typeface="メイリオ" pitchFamily="50" charset="-128"/>
              </a:rPr>
              <a:t>）</a:t>
            </a:r>
          </a:p>
        </p:txBody>
      </p:sp>
      <p:sp>
        <p:nvSpPr>
          <p:cNvPr id="3" name="コンテンツ プレースホルダー 2"/>
          <p:cNvSpPr>
            <a:spLocks noGrp="1"/>
          </p:cNvSpPr>
          <p:nvPr>
            <p:ph sz="quarter" idx="11"/>
          </p:nvPr>
        </p:nvSpPr>
        <p:spPr>
          <a:xfrm>
            <a:off x="642938" y="877888"/>
            <a:ext cx="9431337" cy="5688012"/>
          </a:xfrm>
        </p:spPr>
        <p:txBody>
          <a:bodyPr/>
          <a:lstStyle/>
          <a:p>
            <a:pPr eaLnBrk="1" hangingPunct="1">
              <a:defRPr/>
            </a:pPr>
            <a:r>
              <a:rPr lang="ja-JP" altLang="en-US" sz="20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なぜパワ－ハラスメントが起きてしまう</a:t>
            </a:r>
            <a:r>
              <a:rPr lang="ja-JP" altLang="en-US"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のか</a:t>
            </a:r>
            <a:endParaRPr lang="en-US" altLang="ja-JP"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marL="444500" indent="-261938" eaLnBrk="1" hangingPunct="1">
              <a:spcBef>
                <a:spcPts val="600"/>
              </a:spcBef>
              <a:buFont typeface="Wingdings" pitchFamily="2" charset="2"/>
              <a:buChar char="ü"/>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「しごく」ことで人が動く（業績が上がる、生産性が高まる）という誤解</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444500" indent="-261938" eaLnBrk="1" hangingPunct="1">
              <a:spcBef>
                <a:spcPts val="600"/>
              </a:spcBef>
              <a:buFont typeface="Wingdings" pitchFamily="2" charset="2"/>
              <a:buChar char="ü"/>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感情のヒートアップ　　コントロールのきかない否定的感情</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buFont typeface="Wingdings" pitchFamily="2" charset="2"/>
              <a:buNone/>
              <a:defRPr/>
            </a:pP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r>
              <a:rPr lang="ja-JP" altLang="en-US"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職場</a:t>
            </a:r>
            <a:r>
              <a:rPr lang="ja-JP" altLang="en-US" sz="20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環境の問題</a:t>
            </a:r>
            <a:endParaRPr lang="en-US" altLang="ja-JP"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marL="444500" indent="-261938" eaLnBrk="1" hangingPunct="1">
              <a:spcBef>
                <a:spcPts val="600"/>
              </a:spcBef>
              <a:buFont typeface="Wingdings" pitchFamily="2" charset="2"/>
              <a:buChar char="ü"/>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上司と部下のコミュニケーションが少ない</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444500" indent="-261938" eaLnBrk="1" hangingPunct="1">
              <a:spcBef>
                <a:spcPts val="600"/>
              </a:spcBef>
              <a:buFont typeface="Wingdings" pitchFamily="2" charset="2"/>
              <a:buChar char="ü"/>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正社員や正社員以外の様々な立場の従業員が一緒に働いている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444500" indent="-261938" eaLnBrk="1" hangingPunct="1">
              <a:spcBef>
                <a:spcPts val="600"/>
              </a:spcBef>
              <a:buFont typeface="Wingdings" pitchFamily="2" charset="2"/>
              <a:buChar char="ü"/>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残業が多い・休みが取り難い</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444500" indent="-261938" eaLnBrk="1" hangingPunct="1">
              <a:spcBef>
                <a:spcPts val="600"/>
              </a:spcBef>
              <a:buFont typeface="Wingdings" pitchFamily="2" charset="2"/>
              <a:buChar char="ü"/>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失敗が許されない、失敗への許容度が</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低い</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444500" indent="-261938" eaLnBrk="1" hangingPunct="1">
              <a:spcBef>
                <a:spcPts val="600"/>
              </a:spcBef>
              <a:buFont typeface="Wingdings" pitchFamily="2" charset="2"/>
              <a:buChar char="ü"/>
              <a:defRPr/>
            </a:pP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627063" indent="-352425" eaLnBrk="1" hangingPunct="1">
              <a:spcBef>
                <a:spcPts val="1200"/>
              </a:spcBef>
              <a:buFont typeface="Wingdings" pitchFamily="2" charset="2"/>
              <a:buChar char="Ø"/>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競争の激化、</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業務多忙、</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業績不振など職場環境の変化</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627063" indent="-352425" eaLnBrk="1" hangingPunct="1">
              <a:buFont typeface="Wingdings" pitchFamily="2" charset="2"/>
              <a:buNone/>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⇒職場コミュニュケーションの希薄化</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627063" indent="-352425" eaLnBrk="1" hangingPunct="1">
              <a:spcBef>
                <a:spcPts val="1200"/>
              </a:spcBef>
              <a:buFont typeface="Wingdings" pitchFamily="2" charset="2"/>
              <a:buChar char="Ø"/>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雇用形態の多様化、意識の変化</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627063" indent="-352425" eaLnBrk="1" hangingPunct="1">
              <a:buFont typeface="Wingdings" pitchFamily="2" charset="2"/>
              <a:buNone/>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⇒お互いを尊重しあう意識の欠如、異質なものの排除</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627063" indent="-352425" eaLnBrk="1" hangingPunct="1">
              <a:spcBef>
                <a:spcPts val="1200"/>
              </a:spcBef>
              <a:buFont typeface="Wingdings" pitchFamily="2" charset="2"/>
              <a:buChar char="Ø"/>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古い職場の体質</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や企業風土、倫理</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観の欠如</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627063" indent="-352425" eaLnBrk="1" hangingPunct="1">
              <a:buFont typeface="Wingdings" pitchFamily="2" charset="2"/>
              <a:buNone/>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⇒指導・教育に名を借りたいじめ</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、職場での集団的ないじめ</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endParaRPr lang="ja-JP" altLang="en-US" dirty="0"/>
          </a:p>
        </p:txBody>
      </p:sp>
      <p:pic>
        <p:nvPicPr>
          <p:cNvPr id="36868" name="Picture 2" descr="C:\Users\r169248\AppData\Local\Microsoft\Windows\Temporary Internet Files\Content.IE5\DOP09SU2\DIN_4844-2_Warnung_vor_einer_Gefahrenstelle_D-W000.svg[1].png"/>
          <p:cNvPicPr>
            <a:picLocks noChangeAspect="1" noChangeArrowheads="1"/>
          </p:cNvPicPr>
          <p:nvPr/>
        </p:nvPicPr>
        <p:blipFill>
          <a:blip r:embed="rId3"/>
          <a:srcRect/>
          <a:stretch>
            <a:fillRect/>
          </a:stretch>
        </p:blipFill>
        <p:spPr bwMode="auto">
          <a:xfrm>
            <a:off x="8636000" y="3270250"/>
            <a:ext cx="882650" cy="774700"/>
          </a:xfrm>
          <a:prstGeom prst="rect">
            <a:avLst/>
          </a:prstGeom>
          <a:noFill/>
          <a:ln w="9525">
            <a:noFill/>
            <a:miter lim="800000"/>
            <a:headEnd/>
            <a:tailEnd/>
          </a:ln>
        </p:spPr>
      </p:pic>
      <p:sp>
        <p:nvSpPr>
          <p:cNvPr id="36869" name="テキスト ボックス 3"/>
          <p:cNvSpPr txBox="1">
            <a:spLocks noChangeArrowheads="1"/>
          </p:cNvSpPr>
          <p:nvPr/>
        </p:nvSpPr>
        <p:spPr bwMode="auto">
          <a:xfrm>
            <a:off x="7735888" y="2949575"/>
            <a:ext cx="2555875" cy="1600200"/>
          </a:xfrm>
          <a:prstGeom prst="rect">
            <a:avLst/>
          </a:prstGeom>
          <a:solidFill>
            <a:schemeClr val="bg1">
              <a:alpha val="76862"/>
            </a:schemeClr>
          </a:solidFill>
          <a:ln w="9525">
            <a:solidFill>
              <a:srgbClr val="FF0000"/>
            </a:solidFill>
            <a:miter lim="800000"/>
            <a:headEnd/>
            <a:tailEnd/>
          </a:ln>
        </p:spPr>
        <p:txBody>
          <a:bodyPr>
            <a:spAutoFit/>
          </a:bodyPr>
          <a:lstStyle/>
          <a:p>
            <a:pPr eaLnBrk="1" hangingPunct="1"/>
            <a:r>
              <a:rPr lang="en-US" altLang="ja-JP" sz="1400" b="1">
                <a:solidFill>
                  <a:srgbClr val="FF0000"/>
                </a:solidFill>
                <a:latin typeface="メイリオ" pitchFamily="50" charset="-128"/>
                <a:ea typeface="メイリオ" pitchFamily="50" charset="-128"/>
              </a:rPr>
              <a:t> </a:t>
            </a:r>
            <a:r>
              <a:rPr lang="ja-JP" altLang="en-US" sz="1400" b="1">
                <a:solidFill>
                  <a:srgbClr val="FF0000"/>
                </a:solidFill>
                <a:latin typeface="メイリオ" pitchFamily="50" charset="-128"/>
                <a:ea typeface="メイリオ" pitchFamily="50" charset="-128"/>
              </a:rPr>
              <a:t>研修担当者様：</a:t>
            </a:r>
            <a:endParaRPr lang="en-US" altLang="ja-JP" sz="1400" b="1">
              <a:solidFill>
                <a:srgbClr val="FF0000"/>
              </a:solidFill>
              <a:latin typeface="メイリオ" pitchFamily="50" charset="-128"/>
              <a:ea typeface="メイリオ" pitchFamily="50" charset="-128"/>
            </a:endParaRPr>
          </a:p>
          <a:p>
            <a:pPr eaLnBrk="1" hangingPunct="1"/>
            <a:r>
              <a:rPr lang="ja-JP" altLang="en-US" sz="1400" b="1">
                <a:solidFill>
                  <a:srgbClr val="FF0000"/>
                </a:solidFill>
              </a:rPr>
              <a:t>左記は一つの例であり、パワーハラスメントが起きる原因のすべてを網羅するものではないことに留意する必要があります。</a:t>
            </a:r>
            <a:endParaRPr lang="en-US" altLang="ja-JP" sz="1400" b="1">
              <a:solidFill>
                <a:srgbClr val="FF0000"/>
              </a:solidFill>
            </a:endParaRPr>
          </a:p>
          <a:p>
            <a:pPr eaLnBrk="1" hangingPunct="1"/>
            <a:r>
              <a:rPr lang="ja-JP" altLang="en-US" sz="1400" b="1">
                <a:solidFill>
                  <a:srgbClr val="FF0000"/>
                </a:solidFill>
              </a:rPr>
              <a:t>会社の実態に合わせて、適宜修正し、御活用ください。</a:t>
            </a:r>
            <a:endParaRPr lang="ja-JP" altLang="en-US" sz="140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title"/>
          </p:nvPr>
        </p:nvSpPr>
        <p:spPr/>
        <p:txBody>
          <a:bodyPr/>
          <a:lstStyle/>
          <a:p>
            <a:pPr eaLnBrk="1" hangingPunct="1"/>
            <a:r>
              <a:rPr lang="en-US" altLang="ja-JP" smtClean="0">
                <a:latin typeface="メイリオ" pitchFamily="50" charset="-128"/>
                <a:ea typeface="メイリオ" pitchFamily="50" charset="-128"/>
              </a:rPr>
              <a:t>5-2.</a:t>
            </a:r>
            <a:r>
              <a:rPr lang="ja-JP" altLang="en-US" smtClean="0">
                <a:latin typeface="メイリオ" pitchFamily="50" charset="-128"/>
                <a:ea typeface="メイリオ" pitchFamily="50" charset="-128"/>
              </a:rPr>
              <a:t>　職場のパワーハラスメントを予防するためには（</a:t>
            </a:r>
            <a:r>
              <a:rPr lang="en-US" altLang="ja-JP" smtClean="0">
                <a:latin typeface="メイリオ" pitchFamily="50" charset="-128"/>
                <a:ea typeface="メイリオ" pitchFamily="50" charset="-128"/>
              </a:rPr>
              <a:t>2</a:t>
            </a:r>
            <a:r>
              <a:rPr lang="ja-JP" altLang="en-US" smtClean="0">
                <a:latin typeface="メイリオ" pitchFamily="50" charset="-128"/>
                <a:ea typeface="メイリオ" pitchFamily="50" charset="-128"/>
              </a:rPr>
              <a:t>）</a:t>
            </a:r>
          </a:p>
        </p:txBody>
      </p:sp>
      <p:sp>
        <p:nvSpPr>
          <p:cNvPr id="3" name="コンテンツ プレースホルダー 2"/>
          <p:cNvSpPr>
            <a:spLocks noGrp="1"/>
          </p:cNvSpPr>
          <p:nvPr>
            <p:ph sz="quarter" idx="11"/>
          </p:nvPr>
        </p:nvSpPr>
        <p:spPr>
          <a:xfrm>
            <a:off x="642938" y="1020763"/>
            <a:ext cx="9431337" cy="5616575"/>
          </a:xfrm>
        </p:spPr>
        <p:txBody>
          <a:bodyPr/>
          <a:lstStyle/>
          <a:p>
            <a:pPr eaLnBrk="1" hangingPunct="1">
              <a:defRPr/>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パワーハラスメントについての十分な</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理解・関心を深め、他の労働者</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に対する言動に必要な注意を払う。</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defRPr/>
            </a:pPr>
            <a:r>
              <a:rPr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）取引先等の他の事業主が雇用する労働者や休職者も含まれます。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パワーハラスメントにならないための</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コミュニケーションを心がける。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円滑な職場コミュニケーションの醸成・業務上の指示や指導・教育の適切な方法　</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　　の理解</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900113" indent="-363538" eaLnBrk="1" hangingPunct="1">
              <a:buFont typeface="Wingdings" pitchFamily="2" charset="2"/>
              <a:buChar char="ü"/>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叱る</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対象・理由は正当な範囲かどうか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900113" indent="-363538" eaLnBrk="1" hangingPunct="1">
              <a:buFont typeface="Wingdings" pitchFamily="2" charset="2"/>
              <a:buChar char="ü"/>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自分の</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感情を認識する（怒り</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、怖れ、悲しみ、焦り、</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妬み）</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900113" indent="-363538" eaLnBrk="1" hangingPunct="1">
              <a:buFont typeface="Wingdings" pitchFamily="2" charset="2"/>
              <a:buChar char="ü"/>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攻撃でなく</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「改善点を的確に指摘・指導」する</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marL="900113" indent="-363538" eaLnBrk="1" hangingPunct="1">
              <a:buFont typeface="Wingdings" pitchFamily="2" charset="2"/>
              <a:buChar char="ü"/>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相手を見て接し方を工夫</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する</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900113" indent="-363538" eaLnBrk="1" hangingPunct="1">
              <a:buFont typeface="Wingdings" pitchFamily="2" charset="2"/>
              <a:buChar char="ü"/>
              <a:defRPr/>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不要な誤解を招かないコミュニケーションを心掛ける</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defRPr/>
            </a:pPr>
            <a:endPar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隠れたパワーハラスメントがないか、周囲のメンバーの変化に注意</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パワーハラスメントを起こさせない、職場</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環境づくりの</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役割理解</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latin typeface="メイリオ" panose="020B0604030504040204" pitchFamily="50" charset="-128"/>
                <a:ea typeface="メイリオ" panose="020B0604030504040204" pitchFamily="50" charset="-128"/>
                <a:cs typeface="メイリオ" panose="020B0604030504040204" pitchFamily="50" charset="-128"/>
              </a:rPr>
              <a:t>管理職</a:t>
            </a: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endParaRPr lang="en-US" altLang="ja-JP" sz="800" dirty="0" smtClean="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事業主の講ずる雇用管理上の措置に協力する</a:t>
            </a: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endParaRPr lang="ja-JP" altLang="en-US" dirty="0"/>
          </a:p>
        </p:txBody>
      </p:sp>
      <p:pic>
        <p:nvPicPr>
          <p:cNvPr id="38916" name="Picture 2" descr="C:\Users\r169248\AppData\Local\Microsoft\Windows\Temporary Internet Files\Content.IE5\DOP09SU2\DIN_4844-2_Warnung_vor_einer_Gefahrenstelle_D-W000.svg[1].png"/>
          <p:cNvPicPr>
            <a:picLocks noChangeAspect="1" noChangeArrowheads="1"/>
          </p:cNvPicPr>
          <p:nvPr/>
        </p:nvPicPr>
        <p:blipFill>
          <a:blip r:embed="rId3"/>
          <a:srcRect/>
          <a:stretch>
            <a:fillRect/>
          </a:stretch>
        </p:blipFill>
        <p:spPr bwMode="auto">
          <a:xfrm>
            <a:off x="8707438" y="3343275"/>
            <a:ext cx="882650" cy="774700"/>
          </a:xfrm>
          <a:prstGeom prst="rect">
            <a:avLst/>
          </a:prstGeom>
          <a:noFill/>
          <a:ln w="9525">
            <a:noFill/>
            <a:miter lim="800000"/>
            <a:headEnd/>
            <a:tailEnd/>
          </a:ln>
        </p:spPr>
      </p:pic>
      <p:sp>
        <p:nvSpPr>
          <p:cNvPr id="38917" name="テキスト ボックス 6"/>
          <p:cNvSpPr txBox="1">
            <a:spLocks noChangeArrowheads="1"/>
          </p:cNvSpPr>
          <p:nvPr/>
        </p:nvSpPr>
        <p:spPr bwMode="auto">
          <a:xfrm>
            <a:off x="7802563" y="2892425"/>
            <a:ext cx="2555875" cy="1600200"/>
          </a:xfrm>
          <a:prstGeom prst="rect">
            <a:avLst/>
          </a:prstGeom>
          <a:solidFill>
            <a:schemeClr val="bg1">
              <a:alpha val="76862"/>
            </a:schemeClr>
          </a:solidFill>
          <a:ln w="9525">
            <a:solidFill>
              <a:srgbClr val="FF0000"/>
            </a:solidFill>
            <a:miter lim="800000"/>
            <a:headEnd/>
            <a:tailEnd/>
          </a:ln>
        </p:spPr>
        <p:txBody>
          <a:bodyPr>
            <a:spAutoFit/>
          </a:bodyPr>
          <a:lstStyle/>
          <a:p>
            <a:pPr eaLnBrk="1" hangingPunct="1"/>
            <a:r>
              <a:rPr lang="en-US" altLang="ja-JP" sz="1400" b="1">
                <a:solidFill>
                  <a:srgbClr val="FF0000"/>
                </a:solidFill>
                <a:latin typeface="メイリオ" pitchFamily="50" charset="-128"/>
                <a:ea typeface="メイリオ" pitchFamily="50" charset="-128"/>
              </a:rPr>
              <a:t> </a:t>
            </a:r>
            <a:r>
              <a:rPr lang="ja-JP" altLang="en-US" sz="1400" b="1">
                <a:solidFill>
                  <a:srgbClr val="FF0000"/>
                </a:solidFill>
                <a:latin typeface="メイリオ" pitchFamily="50" charset="-128"/>
                <a:ea typeface="メイリオ" pitchFamily="50" charset="-128"/>
              </a:rPr>
              <a:t>研修担当者様：</a:t>
            </a:r>
            <a:endParaRPr lang="en-US" altLang="ja-JP" sz="1400" b="1">
              <a:solidFill>
                <a:srgbClr val="FF0000"/>
              </a:solidFill>
              <a:latin typeface="メイリオ" pitchFamily="50" charset="-128"/>
              <a:ea typeface="メイリオ" pitchFamily="50" charset="-128"/>
            </a:endParaRPr>
          </a:p>
          <a:p>
            <a:pPr eaLnBrk="1" hangingPunct="1"/>
            <a:r>
              <a:rPr lang="ja-JP" altLang="en-US" sz="1400" b="1">
                <a:solidFill>
                  <a:srgbClr val="FF0000"/>
                </a:solidFill>
              </a:rPr>
              <a:t>左記は一つの例であり、パワーハラスメントをなくす対応のすべてを網羅するものではないことに留意する必要があります。</a:t>
            </a:r>
            <a:endParaRPr lang="en-US" altLang="ja-JP" sz="1400" b="1">
              <a:solidFill>
                <a:srgbClr val="FF0000"/>
              </a:solidFill>
            </a:endParaRPr>
          </a:p>
          <a:p>
            <a:pPr eaLnBrk="1" hangingPunct="1"/>
            <a:r>
              <a:rPr lang="ja-JP" altLang="en-US" sz="1400" b="1">
                <a:solidFill>
                  <a:srgbClr val="FF0000"/>
                </a:solidFill>
              </a:rPr>
              <a:t>会社の実態に合わせて、適宜修正し、御活用ください。</a:t>
            </a:r>
            <a:endParaRPr lang="ja-JP" altLang="en-US" sz="140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p:txBody>
          <a:bodyPr/>
          <a:lstStyle/>
          <a:p>
            <a:pPr eaLnBrk="1" hangingPunct="1"/>
            <a:r>
              <a:rPr lang="en-US" altLang="ja-JP" smtClean="0">
                <a:latin typeface="メイリオ" pitchFamily="50" charset="-128"/>
                <a:ea typeface="メイリオ" pitchFamily="50" charset="-128"/>
              </a:rPr>
              <a:t>6-1.</a:t>
            </a:r>
            <a:r>
              <a:rPr lang="ja-JP" altLang="en-US" smtClean="0">
                <a:latin typeface="メイリオ" pitchFamily="50" charset="-128"/>
                <a:ea typeface="メイリオ" pitchFamily="50" charset="-128"/>
              </a:rPr>
              <a:t>　わが社のルール（</a:t>
            </a:r>
            <a:r>
              <a:rPr lang="en-US" altLang="ja-JP" smtClean="0">
                <a:latin typeface="メイリオ" pitchFamily="50" charset="-128"/>
                <a:ea typeface="メイリオ" pitchFamily="50" charset="-128"/>
              </a:rPr>
              <a:t>1</a:t>
            </a:r>
            <a:r>
              <a:rPr lang="ja-JP" altLang="en-US" smtClean="0">
                <a:latin typeface="メイリオ" pitchFamily="50" charset="-128"/>
                <a:ea typeface="メイリオ" pitchFamily="50" charset="-128"/>
              </a:rPr>
              <a:t>）</a:t>
            </a:r>
          </a:p>
        </p:txBody>
      </p:sp>
      <p:sp>
        <p:nvSpPr>
          <p:cNvPr id="5" name="コンテンツ プレースホルダー 2"/>
          <p:cNvSpPr txBox="1">
            <a:spLocks/>
          </p:cNvSpPr>
          <p:nvPr/>
        </p:nvSpPr>
        <p:spPr>
          <a:xfrm>
            <a:off x="714375" y="876300"/>
            <a:ext cx="9145588" cy="4713288"/>
          </a:xfrm>
          <a:prstGeom prst="rect">
            <a:avLst/>
          </a:prstGeom>
        </p:spPr>
        <p:txBody>
          <a:bodyPr/>
          <a:lstStyle>
            <a:lvl1pPr marL="269875" indent="-269875" algn="l" defTabSz="1003300" rtl="0" fontAlgn="base">
              <a:spcBef>
                <a:spcPct val="20000"/>
              </a:spcBef>
              <a:spcAft>
                <a:spcPct val="0"/>
              </a:spcAft>
              <a:buClr>
                <a:srgbClr val="B5993E"/>
              </a:buClr>
              <a:buFont typeface="Wingdings" pitchFamily="2" charset="2"/>
              <a:buChar char="n"/>
              <a:defRPr kumimoji="1" kern="1200">
                <a:solidFill>
                  <a:schemeClr val="tx1"/>
                </a:solidFill>
                <a:latin typeface="Arial" pitchFamily="34" charset="0"/>
                <a:ea typeface="ＭＳ Ｐゴシック" pitchFamily="50" charset="-128"/>
                <a:cs typeface="+mn-cs"/>
              </a:defRPr>
            </a:lvl1pPr>
            <a:lvl2pPr marL="623888" indent="-260350" algn="l" defTabSz="1003300" rtl="0" fontAlgn="base">
              <a:spcBef>
                <a:spcPct val="20000"/>
              </a:spcBef>
              <a:spcAft>
                <a:spcPct val="0"/>
              </a:spcAft>
              <a:buClr>
                <a:srgbClr val="B5993E"/>
              </a:buClr>
              <a:buFont typeface="Wingdings" pitchFamily="2" charset="2"/>
              <a:buChar char="n"/>
              <a:defRPr kumimoji="1" sz="1600" kern="1200">
                <a:solidFill>
                  <a:schemeClr val="tx1"/>
                </a:solidFill>
                <a:latin typeface="Arial" pitchFamily="34" charset="0"/>
                <a:ea typeface="ＭＳ Ｐゴシック" pitchFamily="50" charset="-128"/>
                <a:cs typeface="+mn-cs"/>
              </a:defRPr>
            </a:lvl2pPr>
            <a:lvl3pPr marL="1081088" indent="-187325" algn="l" defTabSz="1003300" rtl="0" fontAlgn="base">
              <a:spcBef>
                <a:spcPct val="20000"/>
              </a:spcBef>
              <a:spcAft>
                <a:spcPct val="0"/>
              </a:spcAft>
              <a:buClr>
                <a:srgbClr val="B5993E"/>
              </a:buClr>
              <a:buFont typeface="Arial" charset="0"/>
              <a:buChar char="»"/>
              <a:defRPr kumimoji="1" sz="1300" kern="1200">
                <a:solidFill>
                  <a:schemeClr val="tx1"/>
                </a:solidFill>
                <a:latin typeface="Arial" pitchFamily="34" charset="0"/>
                <a:ea typeface="ＭＳ Ｐゴシック" pitchFamily="50" charset="-128"/>
                <a:cs typeface="+mn-cs"/>
              </a:defRPr>
            </a:lvl3pPr>
            <a:lvl4pPr marL="1611313" indent="-177800" algn="l" defTabSz="1003300" rtl="0" fontAlgn="base">
              <a:spcBef>
                <a:spcPct val="20000"/>
              </a:spcBef>
              <a:spcAft>
                <a:spcPct val="0"/>
              </a:spcAft>
              <a:buClr>
                <a:srgbClr val="B5993E"/>
              </a:buClr>
              <a:buFont typeface="Arial" charset="0"/>
              <a:buChar char="»"/>
              <a:defRPr kumimoji="1" sz="1200" kern="1200">
                <a:solidFill>
                  <a:schemeClr val="tx1"/>
                </a:solidFill>
                <a:latin typeface="Arial" pitchFamily="34" charset="0"/>
                <a:ea typeface="ＭＳ Ｐゴシック" pitchFamily="50" charset="-128"/>
                <a:cs typeface="+mn-cs"/>
              </a:defRPr>
            </a:lvl4pPr>
            <a:lvl5pPr marL="2057400" indent="-176213" algn="l" defTabSz="1003300" rtl="0" fontAlgn="base">
              <a:spcBef>
                <a:spcPct val="20000"/>
              </a:spcBef>
              <a:spcAft>
                <a:spcPct val="0"/>
              </a:spcAft>
              <a:buClr>
                <a:srgbClr val="B5993E"/>
              </a:buClr>
              <a:buFont typeface="Arial" charset="0"/>
              <a:buChar char="–"/>
              <a:defRPr kumimoji="1" sz="1200" kern="1200">
                <a:solidFill>
                  <a:schemeClr val="tx1"/>
                </a:solidFill>
                <a:latin typeface="Arial" pitchFamily="34" charset="0"/>
                <a:ea typeface="ＭＳ Ｐゴシック" pitchFamily="50" charset="-128"/>
                <a:cs typeface="+mn-cs"/>
              </a:defRPr>
            </a:lvl5pPr>
            <a:lvl6pPr marL="2763294" indent="-251209" algn="l" defTabSz="1004834" rtl="0" eaLnBrk="1" latinLnBrk="0" hangingPunct="1">
              <a:spcBef>
                <a:spcPct val="20000"/>
              </a:spcBef>
              <a:buFont typeface="Arial" pitchFamily="34" charset="0"/>
              <a:buChar char="•"/>
              <a:defRPr kumimoji="1" sz="2200" kern="1200">
                <a:solidFill>
                  <a:schemeClr val="tx1"/>
                </a:solidFill>
                <a:latin typeface="+mn-lt"/>
                <a:ea typeface="+mn-ea"/>
                <a:cs typeface="+mn-cs"/>
              </a:defRPr>
            </a:lvl6pPr>
            <a:lvl7pPr marL="3265711" indent="-251209" algn="l" defTabSz="1004834" rtl="0" eaLnBrk="1" latinLnBrk="0" hangingPunct="1">
              <a:spcBef>
                <a:spcPct val="20000"/>
              </a:spcBef>
              <a:buFont typeface="Arial" pitchFamily="34" charset="0"/>
              <a:buChar char="•"/>
              <a:defRPr kumimoji="1" sz="2200" kern="1200">
                <a:solidFill>
                  <a:schemeClr val="tx1"/>
                </a:solidFill>
                <a:latin typeface="+mn-lt"/>
                <a:ea typeface="+mn-ea"/>
                <a:cs typeface="+mn-cs"/>
              </a:defRPr>
            </a:lvl7pPr>
            <a:lvl8pPr marL="3768128" indent="-251209" algn="l" defTabSz="1004834" rtl="0" eaLnBrk="1" latinLnBrk="0" hangingPunct="1">
              <a:spcBef>
                <a:spcPct val="20000"/>
              </a:spcBef>
              <a:buFont typeface="Arial" pitchFamily="34" charset="0"/>
              <a:buChar char="•"/>
              <a:defRPr kumimoji="1" sz="2200" kern="1200">
                <a:solidFill>
                  <a:schemeClr val="tx1"/>
                </a:solidFill>
                <a:latin typeface="+mn-lt"/>
                <a:ea typeface="+mn-ea"/>
                <a:cs typeface="+mn-cs"/>
              </a:defRPr>
            </a:lvl8pPr>
            <a:lvl9pPr marL="4270545" indent="-251209" algn="l" defTabSz="1004834" rtl="0" eaLnBrk="1" latinLnBrk="0" hangingPunct="1">
              <a:spcBef>
                <a:spcPct val="20000"/>
              </a:spcBef>
              <a:buFont typeface="Arial" pitchFamily="34" charset="0"/>
              <a:buChar char="•"/>
              <a:defRPr kumimoji="1" sz="2200" kern="1200">
                <a:solidFill>
                  <a:schemeClr val="tx1"/>
                </a:solidFill>
                <a:latin typeface="+mn-lt"/>
                <a:ea typeface="+mn-ea"/>
                <a:cs typeface="+mn-cs"/>
              </a:defRPr>
            </a:lvl9pPr>
          </a:lstStyle>
          <a:p>
            <a:pPr marL="0" indent="0" eaLnBrk="1" hangingPunct="1">
              <a:buFont typeface="Wingdings" pitchFamily="2" charset="2"/>
              <a:buNone/>
              <a:defRPr/>
            </a:pPr>
            <a:r>
              <a:rPr lang="ja-JP" altLang="en-US" sz="16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＜就業規則の規定＞</a:t>
            </a:r>
            <a:endParaRPr lang="en-US" altLang="ja-JP" sz="1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179388" indent="-179388" eaLnBrk="1" hangingPunct="1">
              <a:buFont typeface="Wingdings" pitchFamily="2" charset="2"/>
              <a:buNone/>
              <a:defRPr/>
            </a:pPr>
            <a:endParaRPr lang="en-US" altLang="ja-JP" sz="16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179388" indent="-179388" eaLnBrk="1" hangingPunct="1">
              <a:buFont typeface="Wingdings" pitchFamily="2" charset="2"/>
              <a:buNone/>
              <a:defRPr/>
            </a:pPr>
            <a:endParaRPr lang="en-US" altLang="ja-JP" sz="1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179388" indent="-179388" eaLnBrk="1" hangingPunct="1">
              <a:buFont typeface="Wingdings" pitchFamily="2" charset="2"/>
              <a:buNone/>
              <a:defRPr/>
            </a:pPr>
            <a:endParaRPr lang="en-US" altLang="ja-JP" sz="16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179388" indent="-179388" eaLnBrk="1" hangingPunct="1">
              <a:buFont typeface="Wingdings" pitchFamily="2" charset="2"/>
              <a:buNone/>
              <a:defRPr/>
            </a:pPr>
            <a:r>
              <a:rPr lang="ja-JP" altLang="en-US" sz="16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＜詳細について定めた別規定＞</a:t>
            </a:r>
            <a:endParaRPr lang="en-US" altLang="ja-JP" sz="16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179388" indent="-179388" eaLnBrk="1" hangingPunct="1">
              <a:buFont typeface="Wingdings" pitchFamily="2" charset="2"/>
              <a:buNone/>
              <a:defRPr/>
            </a:pPr>
            <a:endParaRPr lang="ja-JP" altLang="en-US" sz="1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algn="ctr" eaLnBrk="1" hangingPunct="1">
              <a:buFont typeface="Wingdings" pitchFamily="2" charset="2"/>
              <a:buNone/>
              <a:defRPr/>
            </a:pPr>
            <a:endParaRPr lang="en-US" altLang="ja-JP" sz="1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0964" name="テキスト ボックス 7"/>
          <p:cNvSpPr txBox="1">
            <a:spLocks noChangeArrowheads="1"/>
          </p:cNvSpPr>
          <p:nvPr/>
        </p:nvSpPr>
        <p:spPr bwMode="auto">
          <a:xfrm>
            <a:off x="787400" y="1236663"/>
            <a:ext cx="9072563" cy="646112"/>
          </a:xfrm>
          <a:prstGeom prst="rect">
            <a:avLst/>
          </a:prstGeom>
          <a:noFill/>
          <a:ln w="9525">
            <a:solidFill>
              <a:schemeClr val="tx1"/>
            </a:solidFill>
            <a:miter lim="800000"/>
            <a:headEnd/>
            <a:tailEnd/>
          </a:ln>
        </p:spPr>
        <p:txBody>
          <a:bodyPr>
            <a:spAutoFit/>
          </a:bodyPr>
          <a:lstStyle/>
          <a:p>
            <a:pPr algn="just"/>
            <a:r>
              <a:rPr lang="ja-JP" altLang="ja-JP" sz="1200">
                <a:solidFill>
                  <a:srgbClr val="FF0000"/>
                </a:solidFill>
                <a:latin typeface="ＭＳ Ｐゴシック" charset="-128"/>
                <a:ea typeface="メイリオ" pitchFamily="50" charset="-128"/>
              </a:rPr>
              <a:t>第□条　</a:t>
            </a:r>
            <a:r>
              <a:rPr lang="ja-JP" altLang="en-US" sz="1200">
                <a:solidFill>
                  <a:srgbClr val="FF0000"/>
                </a:solidFill>
                <a:latin typeface="ＭＳ Ｐゴシック" charset="-128"/>
                <a:ea typeface="メイリオ" pitchFamily="50" charset="-128"/>
              </a:rPr>
              <a:t>職場におけるハラスメント</a:t>
            </a:r>
            <a:r>
              <a:rPr lang="ja-JP" altLang="ja-JP" sz="1200">
                <a:solidFill>
                  <a:srgbClr val="FF0000"/>
                </a:solidFill>
                <a:latin typeface="ＭＳ Ｐゴシック" charset="-128"/>
                <a:ea typeface="メイリオ" pitchFamily="50" charset="-128"/>
              </a:rPr>
              <a:t>の禁止</a:t>
            </a:r>
          </a:p>
          <a:p>
            <a:r>
              <a:rPr lang="ja-JP" altLang="ja-JP" sz="1200">
                <a:solidFill>
                  <a:srgbClr val="FF0000"/>
                </a:solidFill>
                <a:latin typeface="ＭＳ Ｐゴシック" charset="-128"/>
                <a:ea typeface="メイリオ" pitchFamily="50" charset="-128"/>
              </a:rPr>
              <a:t>　</a:t>
            </a:r>
            <a:r>
              <a:rPr lang="ja-JP" altLang="en-US" sz="1200">
                <a:solidFill>
                  <a:srgbClr val="FF0000"/>
                </a:solidFill>
                <a:latin typeface="ＭＳ Ｐゴシック" charset="-128"/>
                <a:ea typeface="メイリオ" pitchFamily="50" charset="-128"/>
              </a:rPr>
              <a:t>パワーハラスメント、</a:t>
            </a:r>
            <a:r>
              <a:rPr lang="ja-JP" altLang="ja-JP" sz="1200">
                <a:solidFill>
                  <a:srgbClr val="FF0000"/>
                </a:solidFill>
                <a:latin typeface="ＭＳ Ｐゴシック" charset="-128"/>
                <a:ea typeface="メイリオ" pitchFamily="50" charset="-128"/>
              </a:rPr>
              <a:t>セクシュアルハラスメント</a:t>
            </a:r>
            <a:r>
              <a:rPr lang="ja-JP" altLang="en-US" sz="1200">
                <a:solidFill>
                  <a:srgbClr val="FF0000"/>
                </a:solidFill>
                <a:latin typeface="ＭＳ Ｐゴシック" charset="-128"/>
                <a:ea typeface="メイリオ" pitchFamily="50" charset="-128"/>
              </a:rPr>
              <a:t>及び妊娠・出産・育児休業等に関するハラスメント</a:t>
            </a:r>
            <a:r>
              <a:rPr lang="ja-JP" altLang="ja-JP" sz="1200">
                <a:solidFill>
                  <a:srgbClr val="FF0000"/>
                </a:solidFill>
                <a:latin typeface="ＭＳ Ｐゴシック" charset="-128"/>
                <a:ea typeface="メイリオ" pitchFamily="50" charset="-128"/>
              </a:rPr>
              <a:t>については、第○条（服務規律）及び第△条（懲戒）のほか、詳細は「</a:t>
            </a:r>
            <a:r>
              <a:rPr lang="ja-JP" altLang="en-US" sz="1200">
                <a:solidFill>
                  <a:srgbClr val="FF0000"/>
                </a:solidFill>
                <a:latin typeface="ＭＳ Ｐゴシック" charset="-128"/>
                <a:ea typeface="メイリオ" pitchFamily="50" charset="-128"/>
              </a:rPr>
              <a:t>職場におけるハラスメントの防止</a:t>
            </a:r>
            <a:r>
              <a:rPr lang="ja-JP" altLang="ja-JP" sz="1200">
                <a:solidFill>
                  <a:srgbClr val="FF0000"/>
                </a:solidFill>
                <a:latin typeface="ＭＳ Ｐゴシック" charset="-128"/>
                <a:ea typeface="メイリオ" pitchFamily="50" charset="-128"/>
              </a:rPr>
              <a:t>に関する規定」により別に定める。</a:t>
            </a:r>
            <a:endParaRPr lang="ja-JP" altLang="en-US" sz="1200">
              <a:solidFill>
                <a:srgbClr val="FF0000"/>
              </a:solidFill>
              <a:latin typeface="ＭＳ Ｐゴシック" charset="-128"/>
              <a:ea typeface="メイリオ" pitchFamily="50" charset="-128"/>
            </a:endParaRPr>
          </a:p>
        </p:txBody>
      </p:sp>
      <p:grpSp>
        <p:nvGrpSpPr>
          <p:cNvPr id="40965" name="グループ化 8"/>
          <p:cNvGrpSpPr>
            <a:grpSpLocks/>
          </p:cNvGrpSpPr>
          <p:nvPr/>
        </p:nvGrpSpPr>
        <p:grpSpPr bwMode="auto">
          <a:xfrm>
            <a:off x="7373938" y="168275"/>
            <a:ext cx="2481262" cy="990600"/>
            <a:chOff x="7679551" y="5377700"/>
            <a:chExt cx="2481263" cy="990015"/>
          </a:xfrm>
        </p:grpSpPr>
        <p:pic>
          <p:nvPicPr>
            <p:cNvPr id="40967" name="Picture 2" descr="C:\Users\r169248\AppData\Local\Microsoft\Windows\Temporary Internet Files\Content.IE5\DOP09SU2\DIN_4844-2_Warnung_vor_einer_Gefahrenstelle_D-W000.svg[1].png"/>
            <p:cNvPicPr>
              <a:picLocks noChangeAspect="1" noChangeArrowheads="1"/>
            </p:cNvPicPr>
            <p:nvPr/>
          </p:nvPicPr>
          <p:blipFill>
            <a:blip r:embed="rId3"/>
            <a:srcRect/>
            <a:stretch>
              <a:fillRect/>
            </a:stretch>
          </p:blipFill>
          <p:spPr bwMode="auto">
            <a:xfrm>
              <a:off x="8493146" y="5485358"/>
              <a:ext cx="854075" cy="774700"/>
            </a:xfrm>
            <a:prstGeom prst="rect">
              <a:avLst/>
            </a:prstGeom>
            <a:noFill/>
            <a:ln w="9525">
              <a:noFill/>
              <a:miter lim="800000"/>
              <a:headEnd/>
              <a:tailEnd/>
            </a:ln>
          </p:spPr>
        </p:pic>
        <p:sp>
          <p:nvSpPr>
            <p:cNvPr id="40968" name="テキスト ボックス 7"/>
            <p:cNvSpPr txBox="1">
              <a:spLocks noChangeArrowheads="1"/>
            </p:cNvSpPr>
            <p:nvPr/>
          </p:nvSpPr>
          <p:spPr bwMode="auto">
            <a:xfrm>
              <a:off x="7679551" y="5377700"/>
              <a:ext cx="2481263" cy="990015"/>
            </a:xfrm>
            <a:prstGeom prst="rect">
              <a:avLst/>
            </a:prstGeom>
            <a:solidFill>
              <a:schemeClr val="bg1">
                <a:alpha val="76862"/>
              </a:schemeClr>
            </a:solidFill>
            <a:ln w="9525">
              <a:solidFill>
                <a:srgbClr val="FF0000"/>
              </a:solidFill>
              <a:miter lim="800000"/>
              <a:headEnd/>
              <a:tailEnd/>
            </a:ln>
          </p:spPr>
          <p:txBody>
            <a:bodyPr anchor="ctr">
              <a:spAutoFit/>
            </a:bodyPr>
            <a:lstStyle/>
            <a:p>
              <a:pPr eaLnBrk="1" hangingPunct="1">
                <a:lnSpc>
                  <a:spcPts val="1400"/>
                </a:lnSpc>
              </a:pPr>
              <a:r>
                <a:rPr lang="en-US" altLang="ja-JP" sz="1400" b="1">
                  <a:solidFill>
                    <a:srgbClr val="FF0000"/>
                  </a:solidFill>
                  <a:latin typeface="メイリオ" pitchFamily="50" charset="-128"/>
                  <a:ea typeface="メイリオ" pitchFamily="50" charset="-128"/>
                </a:rPr>
                <a:t> </a:t>
              </a:r>
              <a:r>
                <a:rPr lang="ja-JP" altLang="en-US" sz="1400" b="1">
                  <a:solidFill>
                    <a:srgbClr val="FF0000"/>
                  </a:solidFill>
                  <a:latin typeface="メイリオ" pitchFamily="50" charset="-128"/>
                  <a:ea typeface="メイリオ" pitchFamily="50" charset="-128"/>
                </a:rPr>
                <a:t>研修担当者様：</a:t>
              </a:r>
              <a:endParaRPr lang="en-US" altLang="ja-JP" sz="1400" b="1">
                <a:solidFill>
                  <a:srgbClr val="FF0000"/>
                </a:solidFill>
                <a:latin typeface="メイリオ" pitchFamily="50" charset="-128"/>
                <a:ea typeface="メイリオ" pitchFamily="50" charset="-128"/>
              </a:endParaRPr>
            </a:p>
            <a:p>
              <a:pPr eaLnBrk="1" hangingPunct="1">
                <a:lnSpc>
                  <a:spcPts val="1400"/>
                </a:lnSpc>
              </a:pPr>
              <a:r>
                <a:rPr lang="ja-JP" altLang="en-US" sz="1400" b="1">
                  <a:solidFill>
                    <a:srgbClr val="FF0000"/>
                  </a:solidFill>
                </a:rPr>
                <a:t>本スライドは就業規則への規定例を記載しています。各企業で規定している内容に合わせて修正してください。</a:t>
              </a:r>
            </a:p>
          </p:txBody>
        </p:sp>
      </p:grpSp>
      <p:sp>
        <p:nvSpPr>
          <p:cNvPr id="40966" name="テキスト ボックス 14"/>
          <p:cNvSpPr txBox="1">
            <a:spLocks noChangeArrowheads="1"/>
          </p:cNvSpPr>
          <p:nvPr/>
        </p:nvSpPr>
        <p:spPr bwMode="auto">
          <a:xfrm>
            <a:off x="754063" y="2389188"/>
            <a:ext cx="9072562" cy="4278312"/>
          </a:xfrm>
          <a:prstGeom prst="rect">
            <a:avLst/>
          </a:prstGeom>
          <a:noFill/>
          <a:ln w="9525">
            <a:solidFill>
              <a:srgbClr val="000000"/>
            </a:solidFill>
            <a:miter lim="800000"/>
            <a:headEnd/>
            <a:tailEnd/>
          </a:ln>
        </p:spPr>
        <p:txBody>
          <a:bodyPr>
            <a:spAutoFit/>
          </a:bodyPr>
          <a:lstStyle/>
          <a:p>
            <a:pPr algn="ctr" defTabSz="1042988" eaLnBrk="1" hangingPunct="1">
              <a:spcBef>
                <a:spcPts val="600"/>
              </a:spcBef>
            </a:pPr>
            <a:r>
              <a:rPr kumimoji="0" lang="ja-JP" altLang="ja-JP" sz="1200">
                <a:solidFill>
                  <a:srgbClr val="FF0000"/>
                </a:solidFill>
                <a:latin typeface="ＭＳ Ｐゴシック" charset="-128"/>
              </a:rPr>
              <a:t>－　職場におけるハラスメントの防止に関する規定　－</a:t>
            </a:r>
            <a:r>
              <a:rPr kumimoji="0" lang="en-US" altLang="ja-JP" sz="1200">
                <a:solidFill>
                  <a:srgbClr val="FF0000"/>
                </a:solidFill>
                <a:latin typeface="ＭＳ Ｐゴシック" charset="-128"/>
              </a:rPr>
              <a:t> </a:t>
            </a:r>
            <a:endParaRPr kumimoji="0" lang="ja-JP" altLang="ja-JP" sz="1200">
              <a:solidFill>
                <a:srgbClr val="FF0000"/>
              </a:solidFill>
              <a:latin typeface="ＭＳ Ｐゴシック" charset="-128"/>
            </a:endParaRPr>
          </a:p>
          <a:p>
            <a:pPr defTabSz="1042988" eaLnBrk="1" hangingPunct="1"/>
            <a:r>
              <a:rPr kumimoji="0" lang="ja-JP" altLang="ja-JP" sz="1200">
                <a:solidFill>
                  <a:srgbClr val="FF0000"/>
                </a:solidFill>
                <a:latin typeface="ＭＳ Ｐゴシック" charset="-128"/>
              </a:rPr>
              <a:t>（目的）</a:t>
            </a:r>
          </a:p>
          <a:p>
            <a:pPr defTabSz="1042988" eaLnBrk="1" hangingPunct="1"/>
            <a:r>
              <a:rPr kumimoji="0" lang="ja-JP" altLang="ja-JP" sz="1200">
                <a:solidFill>
                  <a:srgbClr val="FF0000"/>
                </a:solidFill>
                <a:latin typeface="ＭＳ Ｐゴシック" charset="-128"/>
              </a:rPr>
              <a:t>第</a:t>
            </a:r>
            <a:r>
              <a:rPr kumimoji="0" lang="ja-JP" altLang="en-US" sz="1200">
                <a:solidFill>
                  <a:srgbClr val="FF0000"/>
                </a:solidFill>
                <a:latin typeface="ＭＳ Ｐゴシック" charset="-128"/>
              </a:rPr>
              <a:t>１</a:t>
            </a:r>
            <a:r>
              <a:rPr kumimoji="0" lang="ja-JP" altLang="ja-JP" sz="1200">
                <a:solidFill>
                  <a:srgbClr val="FF0000"/>
                </a:solidFill>
                <a:latin typeface="ＭＳ Ｐゴシック" charset="-128"/>
              </a:rPr>
              <a:t>条　本規定は、就業規則第□条に基づき、職場におけるパワーハラスメント、セクシュアルハラスメント及び妊娠・出産・育児休業等に関するハラスメント（以下｢職場におけるハラスメント｣という）を防止するために従業員が遵守するべき事項を定める。</a:t>
            </a:r>
          </a:p>
          <a:p>
            <a:pPr defTabSz="1042988" eaLnBrk="1" hangingPunct="1"/>
            <a:r>
              <a:rPr kumimoji="0" lang="ja-JP" altLang="ja-JP" sz="1200">
                <a:solidFill>
                  <a:srgbClr val="FF0000"/>
                </a:solidFill>
                <a:latin typeface="ＭＳ Ｐゴシック" charset="-128"/>
              </a:rPr>
              <a:t>　</a:t>
            </a:r>
            <a:r>
              <a:rPr kumimoji="0" lang="en-US" altLang="ja-JP" sz="1200">
                <a:solidFill>
                  <a:srgbClr val="FF0000"/>
                </a:solidFill>
                <a:latin typeface="ＭＳ Ｐゴシック" charset="-128"/>
              </a:rPr>
              <a:t>   </a:t>
            </a:r>
            <a:r>
              <a:rPr kumimoji="0" lang="ja-JP" altLang="ja-JP" sz="1200">
                <a:solidFill>
                  <a:srgbClr val="FF0000"/>
                </a:solidFill>
                <a:latin typeface="ＭＳ Ｐゴシック" charset="-128"/>
              </a:rPr>
              <a:t>なお、この規定にいう従業員とは、正社員だけではなく、契約社員及び派遣労働者も含まれるものとする。</a:t>
            </a:r>
            <a:endParaRPr kumimoji="0" lang="en-US" altLang="ja-JP" sz="1200">
              <a:solidFill>
                <a:srgbClr val="FF0000"/>
              </a:solidFill>
              <a:latin typeface="ＭＳ Ｐゴシック" charset="-128"/>
            </a:endParaRPr>
          </a:p>
          <a:p>
            <a:pPr defTabSz="1042988" eaLnBrk="1" hangingPunct="1"/>
            <a:endParaRPr kumimoji="0" lang="ja-JP" altLang="ja-JP" sz="1200">
              <a:solidFill>
                <a:srgbClr val="FF0000"/>
              </a:solidFill>
              <a:latin typeface="ＭＳ Ｐゴシック" charset="-128"/>
            </a:endParaRPr>
          </a:p>
          <a:p>
            <a:pPr defTabSz="1042988" eaLnBrk="1" hangingPunct="1"/>
            <a:r>
              <a:rPr kumimoji="0" lang="ja-JP" altLang="ja-JP" sz="1200">
                <a:solidFill>
                  <a:srgbClr val="FF0000"/>
                </a:solidFill>
                <a:latin typeface="ＭＳ Ｐゴシック" charset="-128"/>
              </a:rPr>
              <a:t>（パワーハラスメント、セクシュアルハラスメント及び妊娠・出産・育児休業等に関するハラスメントの定義）</a:t>
            </a:r>
          </a:p>
          <a:p>
            <a:pPr defTabSz="1042988" eaLnBrk="1" hangingPunct="1">
              <a:spcAft>
                <a:spcPts val="600"/>
              </a:spcAft>
            </a:pPr>
            <a:r>
              <a:rPr kumimoji="0" lang="ja-JP" altLang="ja-JP" sz="1200">
                <a:solidFill>
                  <a:srgbClr val="FF0000"/>
                </a:solidFill>
                <a:latin typeface="ＭＳ Ｐゴシック" charset="-128"/>
              </a:rPr>
              <a:t>第２条　パワーハラスメントとは、優越的な関係</a:t>
            </a:r>
            <a:r>
              <a:rPr kumimoji="0" lang="ja-JP" altLang="en-US" sz="1200">
                <a:solidFill>
                  <a:srgbClr val="FF0000"/>
                </a:solidFill>
                <a:latin typeface="ＭＳ Ｐゴシック" charset="-128"/>
              </a:rPr>
              <a:t>を背景とした言動であって</a:t>
            </a:r>
            <a:r>
              <a:rPr kumimoji="0" lang="ja-JP" altLang="ja-JP" sz="1200">
                <a:solidFill>
                  <a:srgbClr val="FF0000"/>
                </a:solidFill>
                <a:latin typeface="ＭＳ Ｐゴシック" charset="-128"/>
              </a:rPr>
              <a:t>、業務</a:t>
            </a:r>
            <a:r>
              <a:rPr kumimoji="0" lang="ja-JP" altLang="en-US" sz="1200">
                <a:solidFill>
                  <a:srgbClr val="FF0000"/>
                </a:solidFill>
                <a:latin typeface="ＭＳ Ｐゴシック" charset="-128"/>
              </a:rPr>
              <a:t>上</a:t>
            </a:r>
            <a:r>
              <a:rPr kumimoji="0" lang="ja-JP" altLang="ja-JP" sz="1200">
                <a:solidFill>
                  <a:srgbClr val="FF0000"/>
                </a:solidFill>
                <a:latin typeface="ＭＳ Ｐゴシック" charset="-128"/>
              </a:rPr>
              <a:t>の</a:t>
            </a:r>
            <a:r>
              <a:rPr kumimoji="0" lang="ja-JP" altLang="en-US" sz="1200">
                <a:solidFill>
                  <a:srgbClr val="FF0000"/>
                </a:solidFill>
                <a:latin typeface="ＭＳ Ｐゴシック" charset="-128"/>
              </a:rPr>
              <a:t>必要かつ相当な範囲を</a:t>
            </a:r>
            <a:r>
              <a:rPr kumimoji="0" lang="ja-JP" altLang="ja-JP" sz="1200">
                <a:solidFill>
                  <a:srgbClr val="FF0000"/>
                </a:solidFill>
                <a:latin typeface="ＭＳ Ｐゴシック" charset="-128"/>
              </a:rPr>
              <a:t>超え</a:t>
            </a:r>
            <a:r>
              <a:rPr kumimoji="0" lang="ja-JP" altLang="en-US" sz="1200">
                <a:solidFill>
                  <a:srgbClr val="FF0000"/>
                </a:solidFill>
                <a:latin typeface="ＭＳ Ｐゴシック" charset="-128"/>
              </a:rPr>
              <a:t>たものにより</a:t>
            </a:r>
            <a:r>
              <a:rPr kumimoji="0" lang="ja-JP" altLang="ja-JP" sz="1200">
                <a:solidFill>
                  <a:srgbClr val="FF0000"/>
                </a:solidFill>
                <a:latin typeface="ＭＳ Ｐゴシック" charset="-128"/>
              </a:rPr>
              <a:t>、就業環境を害することをいう。</a:t>
            </a:r>
            <a:r>
              <a:rPr kumimoji="0" lang="ja-JP" altLang="en-US" sz="1200">
                <a:solidFill>
                  <a:srgbClr val="FF0000"/>
                </a:solidFill>
                <a:latin typeface="ＭＳ Ｐゴシック" charset="-128"/>
                <a:ea typeface="メイリオ" pitchFamily="50" charset="-128"/>
              </a:rPr>
              <a:t>なお、客観的にみて、業務上必要かつ相当な範囲で行われる適正な業務指示や指導については、職場におけるパワーハラスメントには該当しない。</a:t>
            </a:r>
            <a:endParaRPr kumimoji="0" lang="en-US" altLang="ja-JP" sz="1200">
              <a:solidFill>
                <a:srgbClr val="FF0000"/>
              </a:solidFill>
              <a:latin typeface="ＭＳ Ｐゴシック" charset="-128"/>
            </a:endParaRPr>
          </a:p>
          <a:p>
            <a:pPr defTabSz="1042988" eaLnBrk="1" hangingPunct="1">
              <a:spcAft>
                <a:spcPts val="600"/>
              </a:spcAft>
            </a:pPr>
            <a:r>
              <a:rPr kumimoji="0" lang="ja-JP" altLang="ja-JP" sz="1200">
                <a:solidFill>
                  <a:srgbClr val="FF0000"/>
                </a:solidFill>
                <a:latin typeface="ＭＳ Ｐゴシック" charset="-128"/>
              </a:rPr>
              <a:t>２　セクシュアルハラスメントとは、職場における性的な言動に対する他の従業員の対応等により当該従業員の労働条件に関して不利益を与えること又は性的な言動により他の従業員の就業環境を害することをいう。また、相手の性的指向又は性自認の状況に</a:t>
            </a:r>
            <a:r>
              <a:rPr kumimoji="0" lang="ja-JP" altLang="en-US" sz="1200">
                <a:solidFill>
                  <a:srgbClr val="FF0000"/>
                </a:solidFill>
                <a:latin typeface="ＭＳ Ｐゴシック" charset="-128"/>
              </a:rPr>
              <a:t>かか</a:t>
            </a:r>
            <a:r>
              <a:rPr kumimoji="0" lang="ja-JP" altLang="ja-JP" sz="1200">
                <a:solidFill>
                  <a:srgbClr val="FF0000"/>
                </a:solidFill>
                <a:latin typeface="ＭＳ Ｐゴシック" charset="-128"/>
              </a:rPr>
              <a:t>わらないほか、異性に対する言動だけでなく、同性に対する言動も該当する。</a:t>
            </a:r>
            <a:endParaRPr kumimoji="0" lang="en-US" altLang="ja-JP" sz="1200">
              <a:solidFill>
                <a:srgbClr val="FF0000"/>
              </a:solidFill>
              <a:latin typeface="ＭＳ Ｐゴシック" charset="-128"/>
            </a:endParaRPr>
          </a:p>
          <a:p>
            <a:pPr defTabSz="1042988" eaLnBrk="1" hangingPunct="1">
              <a:spcAft>
                <a:spcPts val="600"/>
              </a:spcAft>
            </a:pPr>
            <a:r>
              <a:rPr kumimoji="0" lang="ja-JP" altLang="ja-JP" sz="1200">
                <a:solidFill>
                  <a:srgbClr val="FF0000"/>
                </a:solidFill>
                <a:latin typeface="ＭＳ Ｐゴシック" charset="-128"/>
              </a:rPr>
              <a:t>３　前項の他の従業員とは直接的に性的な言動の相手方となった被害者に限らず、性的な言動により就業環境を害されたすべての従業員を含むものとする。</a:t>
            </a:r>
            <a:endParaRPr kumimoji="0" lang="en-US" altLang="ja-JP" sz="1200">
              <a:solidFill>
                <a:srgbClr val="FF0000"/>
              </a:solidFill>
              <a:latin typeface="ＭＳ Ｐゴシック" charset="-128"/>
            </a:endParaRPr>
          </a:p>
          <a:p>
            <a:pPr defTabSz="1042988" eaLnBrk="1" hangingPunct="1">
              <a:spcAft>
                <a:spcPts val="600"/>
              </a:spcAft>
            </a:pPr>
            <a:r>
              <a:rPr kumimoji="0" lang="ja-JP" altLang="ja-JP" sz="1200">
                <a:solidFill>
                  <a:srgbClr val="FF0000"/>
                </a:solidFill>
                <a:latin typeface="ＭＳ Ｐゴシック" charset="-128"/>
              </a:rPr>
              <a:t>４</a:t>
            </a:r>
            <a:r>
              <a:rPr kumimoji="0" lang="ja-JP" altLang="en-US" sz="1200">
                <a:solidFill>
                  <a:srgbClr val="FF0000"/>
                </a:solidFill>
                <a:latin typeface="ＭＳ Ｐゴシック" charset="-128"/>
              </a:rPr>
              <a:t>　</a:t>
            </a:r>
            <a:r>
              <a:rPr kumimoji="0" lang="ja-JP" altLang="ja-JP" sz="1200">
                <a:solidFill>
                  <a:srgbClr val="FF0000"/>
                </a:solidFill>
                <a:latin typeface="ＭＳ Ｐゴシック" charset="-128"/>
              </a:rPr>
              <a:t>妊娠・出産・育児休業等に関するハラスメントとは、職場において、上司や同僚が、従業員の妊娠・出産及び育児等に関する制度又は措置の利用に関する言動により従業員の就業環境を害すること並びに妊娠・出産等に関する言動により女性従業員の就業環境を害することをいう。なお、業務分担や安全配慮等の観点から、客観的にみて、業務上の必要性に基づく言動によるものについては、妊娠・出産・育児休業等に関するハラスメントには該当しない。</a:t>
            </a:r>
            <a:endParaRPr kumimoji="0" lang="en-US" altLang="ja-JP" sz="1200">
              <a:solidFill>
                <a:srgbClr val="FF0000"/>
              </a:solidFill>
              <a:latin typeface="ＭＳ Ｐゴシック" charset="-128"/>
            </a:endParaRPr>
          </a:p>
          <a:p>
            <a:pPr defTabSz="1042988" eaLnBrk="1" hangingPunct="1"/>
            <a:r>
              <a:rPr kumimoji="0" lang="ja-JP" altLang="ja-JP" sz="1200">
                <a:solidFill>
                  <a:srgbClr val="FF0000"/>
                </a:solidFill>
                <a:latin typeface="ＭＳ Ｐゴシック" charset="-128"/>
              </a:rPr>
              <a:t>５　第１項、第</a:t>
            </a:r>
            <a:r>
              <a:rPr kumimoji="0" lang="ja-JP" altLang="en-US" sz="1200">
                <a:solidFill>
                  <a:srgbClr val="FF0000"/>
                </a:solidFill>
                <a:latin typeface="ＭＳ Ｐゴシック" charset="-128"/>
              </a:rPr>
              <a:t>２</a:t>
            </a:r>
            <a:r>
              <a:rPr kumimoji="0" lang="ja-JP" altLang="ja-JP" sz="1200">
                <a:solidFill>
                  <a:srgbClr val="FF0000"/>
                </a:solidFill>
                <a:latin typeface="ＭＳ Ｐゴシック" charset="-128"/>
              </a:rPr>
              <a:t>項及び第</a:t>
            </a:r>
            <a:r>
              <a:rPr kumimoji="0" lang="ja-JP" altLang="en-US" sz="1200">
                <a:solidFill>
                  <a:srgbClr val="FF0000"/>
                </a:solidFill>
                <a:latin typeface="ＭＳ Ｐゴシック" charset="-128"/>
              </a:rPr>
              <a:t>４</a:t>
            </a:r>
            <a:r>
              <a:rPr kumimoji="0" lang="ja-JP" altLang="ja-JP" sz="1200">
                <a:solidFill>
                  <a:srgbClr val="FF0000"/>
                </a:solidFill>
                <a:latin typeface="ＭＳ Ｐゴシック" charset="-128"/>
              </a:rPr>
              <a:t>項の職場とは、勤務部店のみならず、従業員が業務を遂行するすべての場所をいい、また、就業時間内に限らず、実質的に職場の延長とみなされる就業時間外の時間を含むものとする。</a:t>
            </a:r>
            <a:endParaRPr kumimoji="0" lang="en-US" altLang="ja-JP" sz="1200">
              <a:solidFill>
                <a:srgbClr val="FF0000"/>
              </a:solidFill>
              <a:latin typeface="ＭＳ Ｐゴシック"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p:txBody>
          <a:bodyPr/>
          <a:lstStyle/>
          <a:p>
            <a:pPr eaLnBrk="1" hangingPunct="1"/>
            <a:r>
              <a:rPr lang="ja-JP" altLang="en-US" smtClean="0">
                <a:latin typeface="メイリオ" pitchFamily="50" charset="-128"/>
                <a:ea typeface="メイリオ" pitchFamily="50" charset="-128"/>
              </a:rPr>
              <a:t>本研修の目的</a:t>
            </a:r>
          </a:p>
        </p:txBody>
      </p:sp>
      <p:sp>
        <p:nvSpPr>
          <p:cNvPr id="3" name="コンテンツ プレースホルダー 2"/>
          <p:cNvSpPr>
            <a:spLocks noGrp="1"/>
          </p:cNvSpPr>
          <p:nvPr>
            <p:ph sz="quarter" idx="11"/>
          </p:nvPr>
        </p:nvSpPr>
        <p:spPr>
          <a:xfrm>
            <a:off x="642938" y="877888"/>
            <a:ext cx="9431337" cy="5616575"/>
          </a:xfrm>
        </p:spPr>
        <p:txBody>
          <a:bodyPr/>
          <a:lstStyle/>
          <a:p>
            <a:pPr marL="342900" indent="-342900" eaLnBrk="1" hangingPunct="1">
              <a:buFont typeface="Wingdings" pitchFamily="2" charset="2"/>
              <a:buChar char="p"/>
              <a:defRPr/>
            </a:pPr>
            <a:endParaRPr lang="en-US" altLang="ja-JP" dirty="0" smtClean="0"/>
          </a:p>
          <a:p>
            <a:pPr eaLnBrk="1" hangingPunct="1">
              <a:defRPr/>
            </a:pPr>
            <a:r>
              <a:rPr lang="ja-JP" altLang="en-US"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4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職場におけるパワーハラスメントとは何か、現状を知る</a:t>
            </a:r>
            <a:endParaRPr lang="en-US" altLang="ja-JP" sz="2000" dirty="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defRPr/>
            </a:pPr>
            <a:r>
              <a:rPr lang="ja-JP" altLang="en-US" sz="20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marL="533400" indent="-533400" eaLnBrk="1" hangingPunct="1">
              <a:defRPr/>
            </a:pPr>
            <a:r>
              <a:rPr lang="ja-JP" altLang="en-US" sz="24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行為者の責任と企業に求められるもの（企業の責任）を</a:t>
            </a:r>
            <a:r>
              <a:rPr lang="ja-JP" altLang="en-US" sz="24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理解する</a:t>
            </a:r>
            <a:r>
              <a:rPr lang="ja-JP" altLang="en-US" sz="20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marL="533400" indent="-533400" eaLnBrk="1" hangingPunct="1">
              <a:defRPr/>
            </a:pPr>
            <a:endParaRPr lang="en-US" altLang="ja-JP" sz="20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marL="533400" indent="-533400" eaLnBrk="1" hangingPunct="1">
              <a:defRPr/>
            </a:pPr>
            <a:r>
              <a:rPr lang="ja-JP" altLang="en-US" sz="24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職場におけるパワーハラスメントをなくすためには、どうすればよいか学ぶ</a:t>
            </a:r>
            <a:endParaRPr lang="en-US" altLang="ja-JP" sz="24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defRPr/>
            </a:pPr>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20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r>
              <a:rPr lang="ja-JP" altLang="en-US" sz="2400" b="1"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職場におけるパワーハラスメントが起きた際の対応を学ぶ</a:t>
            </a:r>
            <a:endParaRPr lang="ja-JP" altLang="en-US" sz="24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title"/>
          </p:nvPr>
        </p:nvSpPr>
        <p:spPr/>
        <p:txBody>
          <a:bodyPr/>
          <a:lstStyle/>
          <a:p>
            <a:pPr eaLnBrk="1" hangingPunct="1"/>
            <a:r>
              <a:rPr lang="en-US" altLang="ja-JP" smtClean="0">
                <a:latin typeface="メイリオ" pitchFamily="50" charset="-128"/>
                <a:ea typeface="メイリオ" pitchFamily="50" charset="-128"/>
              </a:rPr>
              <a:t>6-1.</a:t>
            </a:r>
            <a:r>
              <a:rPr lang="ja-JP" altLang="en-US" smtClean="0">
                <a:latin typeface="メイリオ" pitchFamily="50" charset="-128"/>
                <a:ea typeface="メイリオ" pitchFamily="50" charset="-128"/>
              </a:rPr>
              <a:t>　わが社のルール（</a:t>
            </a:r>
            <a:r>
              <a:rPr lang="en-US" altLang="ja-JP" smtClean="0">
                <a:latin typeface="メイリオ" pitchFamily="50" charset="-128"/>
                <a:ea typeface="メイリオ" pitchFamily="50" charset="-128"/>
              </a:rPr>
              <a:t>2</a:t>
            </a:r>
            <a:r>
              <a:rPr lang="ja-JP" altLang="en-US" smtClean="0">
                <a:latin typeface="メイリオ" pitchFamily="50" charset="-128"/>
                <a:ea typeface="メイリオ" pitchFamily="50" charset="-128"/>
              </a:rPr>
              <a:t>）</a:t>
            </a:r>
          </a:p>
        </p:txBody>
      </p:sp>
      <p:sp>
        <p:nvSpPr>
          <p:cNvPr id="7" name="テキスト ボックス 6"/>
          <p:cNvSpPr txBox="1"/>
          <p:nvPr/>
        </p:nvSpPr>
        <p:spPr>
          <a:xfrm>
            <a:off x="644525" y="931863"/>
            <a:ext cx="9072563" cy="5418137"/>
          </a:xfrm>
          <a:prstGeom prst="rect">
            <a:avLst/>
          </a:prstGeom>
          <a:noFill/>
          <a:ln>
            <a:solidFill>
              <a:sysClr val="windowText" lastClr="000000"/>
            </a:solidFill>
          </a:ln>
        </p:spPr>
        <p:txBody>
          <a:bodyPr>
            <a:spAutoFit/>
          </a:bodyPr>
          <a:lstStyle/>
          <a:p>
            <a:pPr defTabSz="1043056" eaLnBrk="1" fontAlgn="auto" hangingPunct="1">
              <a:spcBef>
                <a:spcPts val="0"/>
              </a:spcBef>
              <a:spcAft>
                <a:spcPts val="0"/>
              </a:spcAft>
              <a:defRPr/>
            </a:pPr>
            <a:r>
              <a:rPr kumimoji="0" lang="ja-JP" altLang="ja-JP" sz="1200" kern="0" dirty="0">
                <a:solidFill>
                  <a:srgbClr val="FF0000"/>
                </a:solidFill>
                <a:latin typeface="ＭＳ Ｐゴシック" panose="020B0600070205080204" pitchFamily="50" charset="-128"/>
                <a:ea typeface="ＭＳ Ｐゴシック" panose="020B0600070205080204" pitchFamily="50" charset="-128"/>
              </a:rPr>
              <a:t>（禁止行為）</a:t>
            </a:r>
          </a:p>
          <a:p>
            <a:pPr defTabSz="1043056" eaLnBrk="1" fontAlgn="auto" hangingPunct="1">
              <a:spcBef>
                <a:spcPts val="0"/>
              </a:spcBef>
              <a:spcAft>
                <a:spcPts val="0"/>
              </a:spcAft>
              <a:defRPr/>
            </a:pPr>
            <a:r>
              <a:rPr kumimoji="0" lang="ja-JP" altLang="ja-JP" sz="1200" kern="0" dirty="0">
                <a:solidFill>
                  <a:srgbClr val="FF0000"/>
                </a:solidFill>
                <a:latin typeface="ＭＳ Ｐゴシック" panose="020B0600070205080204" pitchFamily="50" charset="-128"/>
                <a:ea typeface="ＭＳ Ｐゴシック" panose="020B0600070205080204" pitchFamily="50" charset="-128"/>
              </a:rPr>
              <a:t>第３条　すべての従業員は、他の従業員を業務遂行上の対等なパートナーとして認め、職場における健全な秩序</a:t>
            </a:r>
            <a:r>
              <a:rPr kumimoji="0" lang="ja-JP" altLang="en-US" sz="1200" kern="0" dirty="0">
                <a:solidFill>
                  <a:srgbClr val="FF0000"/>
                </a:solidFill>
                <a:latin typeface="ＭＳ Ｐゴシック" panose="020B0600070205080204" pitchFamily="50" charset="-128"/>
                <a:ea typeface="ＭＳ Ｐゴシック" panose="020B0600070205080204" pitchFamily="50" charset="-128"/>
              </a:rPr>
              <a:t>並びに</a:t>
            </a:r>
            <a:r>
              <a:rPr kumimoji="0" lang="ja-JP" altLang="ja-JP" sz="1200" kern="0" dirty="0">
                <a:solidFill>
                  <a:srgbClr val="FF0000"/>
                </a:solidFill>
                <a:latin typeface="ＭＳ Ｐゴシック" panose="020B0600070205080204" pitchFamily="50" charset="-128"/>
                <a:ea typeface="ＭＳ Ｐゴシック" panose="020B0600070205080204" pitchFamily="50" charset="-128"/>
              </a:rPr>
              <a:t>協力関係を保持す</a:t>
            </a:r>
            <a:r>
              <a:rPr kumimoji="0" lang="ja-JP" altLang="en-US" sz="1200" kern="0" dirty="0">
                <a:solidFill>
                  <a:srgbClr val="FF0000"/>
                </a:solidFill>
                <a:latin typeface="ＭＳ Ｐゴシック" panose="020B0600070205080204" pitchFamily="50" charset="-128"/>
                <a:ea typeface="ＭＳ Ｐゴシック" panose="020B0600070205080204" pitchFamily="50" charset="-128"/>
              </a:rPr>
              <a:t>　</a:t>
            </a:r>
            <a:endParaRPr kumimoji="0" lang="en-US" altLang="ja-JP" sz="1200" kern="0" dirty="0">
              <a:solidFill>
                <a:srgbClr val="FF0000"/>
              </a:solidFill>
              <a:latin typeface="ＭＳ Ｐゴシック" panose="020B0600070205080204" pitchFamily="50" charset="-128"/>
              <a:ea typeface="ＭＳ Ｐゴシック" panose="020B0600070205080204" pitchFamily="50" charset="-128"/>
            </a:endParaRPr>
          </a:p>
          <a:p>
            <a:pPr defTabSz="1043056" eaLnBrk="1" fontAlgn="auto" hangingPunct="1">
              <a:spcBef>
                <a:spcPts val="0"/>
              </a:spcBef>
              <a:spcAft>
                <a:spcPts val="0"/>
              </a:spcAft>
              <a:defRPr/>
            </a:pPr>
            <a:r>
              <a:rPr kumimoji="0" lang="ja-JP" altLang="en-US" sz="1200" kern="0" dirty="0">
                <a:solidFill>
                  <a:srgbClr val="FF0000"/>
                </a:solidFill>
                <a:latin typeface="ＭＳ Ｐゴシック" panose="020B0600070205080204" pitchFamily="50" charset="-128"/>
                <a:ea typeface="ＭＳ Ｐゴシック" panose="020B0600070205080204" pitchFamily="50" charset="-128"/>
              </a:rPr>
              <a:t>　</a:t>
            </a:r>
            <a:r>
              <a:rPr kumimoji="0" lang="ja-JP" altLang="ja-JP" sz="1200" kern="0" dirty="0" err="1">
                <a:solidFill>
                  <a:srgbClr val="FF0000"/>
                </a:solidFill>
                <a:latin typeface="ＭＳ Ｐゴシック" panose="020B0600070205080204" pitchFamily="50" charset="-128"/>
                <a:ea typeface="ＭＳ Ｐゴシック" panose="020B0600070205080204" pitchFamily="50" charset="-128"/>
              </a:rPr>
              <a:t>る</a:t>
            </a:r>
            <a:r>
              <a:rPr kumimoji="0" lang="ja-JP" altLang="ja-JP" sz="1200" kern="0" dirty="0">
                <a:solidFill>
                  <a:srgbClr val="FF0000"/>
                </a:solidFill>
                <a:latin typeface="ＭＳ Ｐゴシック" panose="020B0600070205080204" pitchFamily="50" charset="-128"/>
                <a:ea typeface="ＭＳ Ｐゴシック" panose="020B0600070205080204" pitchFamily="50" charset="-128"/>
              </a:rPr>
              <a:t>義務を負うとともに、</a:t>
            </a:r>
            <a:r>
              <a:rPr kumimoji="0" lang="ja-JP" altLang="en-US" sz="1200" kern="0" dirty="0">
                <a:solidFill>
                  <a:srgbClr val="FF0000"/>
                </a:solidFill>
                <a:latin typeface="ＭＳ Ｐゴシック" panose="020B0600070205080204" pitchFamily="50" charset="-128"/>
                <a:ea typeface="ＭＳ Ｐゴシック" panose="020B0600070205080204" pitchFamily="50" charset="-128"/>
              </a:rPr>
              <a:t>その言動に注意を払い、</a:t>
            </a:r>
            <a:r>
              <a:rPr kumimoji="0" lang="ja-JP" altLang="ja-JP" sz="1200" kern="0" dirty="0">
                <a:solidFill>
                  <a:srgbClr val="FF0000"/>
                </a:solidFill>
                <a:latin typeface="ＭＳ Ｐゴシック" panose="020B0600070205080204" pitchFamily="50" charset="-128"/>
                <a:ea typeface="ＭＳ Ｐゴシック" panose="020B0600070205080204" pitchFamily="50" charset="-128"/>
              </a:rPr>
              <a:t>職場内において次の第２項から第５項に掲げる行為をしてはならない。</a:t>
            </a:r>
            <a:r>
              <a:rPr kumimoji="0" lang="ja-JP" altLang="en-US" sz="1200" kern="0" dirty="0">
                <a:solidFill>
                  <a:srgbClr val="FF0000"/>
                </a:solidFill>
                <a:latin typeface="ＭＳ Ｐゴシック" panose="020B0600070205080204" pitchFamily="50" charset="-128"/>
                <a:ea typeface="ＭＳ Ｐゴシック" panose="020B0600070205080204" pitchFamily="50" charset="-128"/>
              </a:rPr>
              <a:t>また、自社の従業員</a:t>
            </a:r>
            <a:endParaRPr kumimoji="0" lang="en-US" altLang="ja-JP" sz="1200" kern="0" dirty="0">
              <a:solidFill>
                <a:srgbClr val="FF0000"/>
              </a:solidFill>
              <a:latin typeface="ＭＳ Ｐゴシック" panose="020B0600070205080204" pitchFamily="50" charset="-128"/>
              <a:ea typeface="ＭＳ Ｐゴシック" panose="020B0600070205080204" pitchFamily="50" charset="-128"/>
            </a:endParaRPr>
          </a:p>
          <a:p>
            <a:pPr defTabSz="1043056" eaLnBrk="1" fontAlgn="auto" hangingPunct="1">
              <a:spcBef>
                <a:spcPts val="0"/>
              </a:spcBef>
              <a:spcAft>
                <a:spcPts val="600"/>
              </a:spcAft>
              <a:defRPr/>
            </a:pPr>
            <a:r>
              <a:rPr kumimoji="0" lang="ja-JP" altLang="en-US" sz="1200" kern="0" dirty="0">
                <a:solidFill>
                  <a:srgbClr val="FF0000"/>
                </a:solidFill>
                <a:latin typeface="ＭＳ Ｐゴシック" panose="020B0600070205080204" pitchFamily="50" charset="-128"/>
                <a:ea typeface="ＭＳ Ｐゴシック" panose="020B0600070205080204" pitchFamily="50" charset="-128"/>
              </a:rPr>
              <a:t>　以外の者に対しても、これに類する行為を行ってはならない。</a:t>
            </a:r>
            <a:endParaRPr kumimoji="0" lang="en-US" altLang="ja-JP" sz="1200" kern="0" dirty="0">
              <a:solidFill>
                <a:srgbClr val="FF0000"/>
              </a:solidFill>
              <a:latin typeface="ＭＳ Ｐゴシック" panose="020B0600070205080204" pitchFamily="50" charset="-128"/>
              <a:ea typeface="ＭＳ Ｐゴシック" panose="020B0600070205080204" pitchFamily="50" charset="-128"/>
            </a:endParaRPr>
          </a:p>
          <a:p>
            <a:pPr defTabSz="1043056" eaLnBrk="1" fontAlgn="auto" hangingPunct="1">
              <a:spcBef>
                <a:spcPts val="0"/>
              </a:spcBef>
              <a:spcAft>
                <a:spcPts val="0"/>
              </a:spcAft>
              <a:defRPr/>
            </a:pPr>
            <a:r>
              <a:rPr kumimoji="0" lang="en-US" altLang="ja-JP" sz="1200" kern="0" dirty="0">
                <a:solidFill>
                  <a:srgbClr val="FF0000"/>
                </a:solidFill>
                <a:latin typeface="ＭＳ Ｐゴシック" panose="020B0600070205080204" pitchFamily="50" charset="-128"/>
                <a:ea typeface="ＭＳ Ｐゴシック" panose="020B0600070205080204" pitchFamily="50" charset="-128"/>
              </a:rPr>
              <a:t> </a:t>
            </a:r>
            <a:r>
              <a:rPr kumimoji="0" lang="ja-JP" altLang="en-US" sz="1200" kern="0" dirty="0">
                <a:solidFill>
                  <a:srgbClr val="FF0000"/>
                </a:solidFill>
                <a:latin typeface="ＭＳ Ｐゴシック" panose="020B0600070205080204" pitchFamily="50" charset="-128"/>
                <a:ea typeface="ＭＳ Ｐゴシック" panose="020B0600070205080204" pitchFamily="50" charset="-128"/>
              </a:rPr>
              <a:t>２</a:t>
            </a:r>
            <a:r>
              <a:rPr kumimoji="0" lang="ja-JP" altLang="ja-JP" sz="1200" kern="0" dirty="0">
                <a:solidFill>
                  <a:srgbClr val="FF0000"/>
                </a:solidFill>
                <a:latin typeface="ＭＳ Ｐゴシック" panose="020B0600070205080204" pitchFamily="50" charset="-128"/>
                <a:ea typeface="ＭＳ Ｐゴシック" panose="020B0600070205080204" pitchFamily="50" charset="-128"/>
              </a:rPr>
              <a:t>　パワーハラスメント</a:t>
            </a:r>
            <a:r>
              <a:rPr kumimoji="0" lang="en-US" altLang="ja-JP" sz="1200" kern="0" dirty="0">
                <a:solidFill>
                  <a:srgbClr val="FF0000"/>
                </a:solidFill>
                <a:latin typeface="ＭＳ Ｐゴシック" panose="020B0600070205080204" pitchFamily="50" charset="-128"/>
                <a:ea typeface="ＭＳ Ｐゴシック" panose="020B0600070205080204" pitchFamily="50" charset="-128"/>
              </a:rPr>
              <a:t>(</a:t>
            </a:r>
            <a:r>
              <a:rPr kumimoji="0" lang="ja-JP" altLang="ja-JP" sz="1200" kern="0" dirty="0">
                <a:solidFill>
                  <a:srgbClr val="FF0000"/>
                </a:solidFill>
                <a:latin typeface="ＭＳ Ｐゴシック" panose="020B0600070205080204" pitchFamily="50" charset="-128"/>
                <a:ea typeface="ＭＳ Ｐゴシック" panose="020B0600070205080204" pitchFamily="50" charset="-128"/>
              </a:rPr>
              <a:t>第２条第</a:t>
            </a:r>
            <a:r>
              <a:rPr kumimoji="0" lang="ja-JP" altLang="en-US" sz="1200" kern="0" dirty="0">
                <a:solidFill>
                  <a:srgbClr val="FF0000"/>
                </a:solidFill>
                <a:latin typeface="ＭＳ Ｐゴシック" panose="020B0600070205080204" pitchFamily="50" charset="-128"/>
                <a:ea typeface="ＭＳ Ｐゴシック" panose="020B0600070205080204" pitchFamily="50" charset="-128"/>
              </a:rPr>
              <a:t>１</a:t>
            </a:r>
            <a:r>
              <a:rPr kumimoji="0" lang="ja-JP" altLang="ja-JP" sz="1200" kern="0" dirty="0">
                <a:solidFill>
                  <a:srgbClr val="FF0000"/>
                </a:solidFill>
                <a:latin typeface="ＭＳ Ｐゴシック" panose="020B0600070205080204" pitchFamily="50" charset="-128"/>
                <a:ea typeface="ＭＳ Ｐゴシック" panose="020B0600070205080204" pitchFamily="50" charset="-128"/>
              </a:rPr>
              <a:t>項の要件を満たした以下のような行為</a:t>
            </a:r>
            <a:r>
              <a:rPr kumimoji="0" lang="en-US" altLang="ja-JP" sz="1200" kern="0" dirty="0">
                <a:solidFill>
                  <a:srgbClr val="FF0000"/>
                </a:solidFill>
                <a:latin typeface="ＭＳ Ｐゴシック" panose="020B0600070205080204" pitchFamily="50" charset="-128"/>
                <a:ea typeface="ＭＳ Ｐゴシック" panose="020B0600070205080204" pitchFamily="50" charset="-128"/>
              </a:rPr>
              <a:t>)</a:t>
            </a:r>
            <a:endParaRPr kumimoji="0" lang="ja-JP" altLang="ja-JP" sz="1200" kern="0" dirty="0">
              <a:solidFill>
                <a:srgbClr val="FF0000"/>
              </a:solidFill>
              <a:latin typeface="ＭＳ Ｐゴシック" panose="020B0600070205080204" pitchFamily="50" charset="-128"/>
              <a:ea typeface="ＭＳ Ｐゴシック" panose="020B0600070205080204" pitchFamily="50" charset="-128"/>
            </a:endParaRPr>
          </a:p>
          <a:p>
            <a:pPr defTabSz="1043056" eaLnBrk="1" fontAlgn="auto" hangingPunct="1">
              <a:spcBef>
                <a:spcPts val="0"/>
              </a:spcBef>
              <a:spcAft>
                <a:spcPts val="0"/>
              </a:spcAft>
              <a:defRPr/>
            </a:pPr>
            <a:r>
              <a:rPr kumimoji="0" lang="ja-JP" altLang="en-US" sz="1200" kern="0" dirty="0">
                <a:solidFill>
                  <a:srgbClr val="FF0000"/>
                </a:solidFill>
                <a:latin typeface="ＭＳ Ｐゴシック" panose="020B0600070205080204" pitchFamily="50" charset="-128"/>
                <a:ea typeface="ＭＳ Ｐゴシック" panose="020B0600070205080204" pitchFamily="50" charset="-128"/>
              </a:rPr>
              <a:t>　　①</a:t>
            </a:r>
            <a:r>
              <a:rPr kumimoji="0" lang="ja-JP" altLang="ja-JP" sz="1200" kern="0" dirty="0">
                <a:solidFill>
                  <a:srgbClr val="FF0000"/>
                </a:solidFill>
                <a:latin typeface="ＭＳ Ｐゴシック" panose="020B0600070205080204" pitchFamily="50" charset="-128"/>
                <a:ea typeface="ＭＳ Ｐゴシック" panose="020B0600070205080204" pitchFamily="50" charset="-128"/>
              </a:rPr>
              <a:t>殴打、足蹴りするなどの身体的攻撃</a:t>
            </a:r>
          </a:p>
          <a:p>
            <a:pPr defTabSz="1043056" eaLnBrk="1" fontAlgn="auto" hangingPunct="1">
              <a:spcBef>
                <a:spcPts val="0"/>
              </a:spcBef>
              <a:spcAft>
                <a:spcPts val="0"/>
              </a:spcAft>
              <a:defRPr/>
            </a:pPr>
            <a:r>
              <a:rPr kumimoji="0" lang="ja-JP" altLang="en-US" sz="1200" kern="0" dirty="0">
                <a:solidFill>
                  <a:srgbClr val="FF0000"/>
                </a:solidFill>
                <a:latin typeface="ＭＳ Ｐゴシック" panose="020B0600070205080204" pitchFamily="50" charset="-128"/>
                <a:ea typeface="ＭＳ Ｐゴシック" panose="020B0600070205080204" pitchFamily="50" charset="-128"/>
              </a:rPr>
              <a:t>　　②</a:t>
            </a:r>
            <a:r>
              <a:rPr kumimoji="0" lang="ja-JP" altLang="ja-JP" sz="1200" kern="0" dirty="0">
                <a:solidFill>
                  <a:srgbClr val="FF0000"/>
                </a:solidFill>
                <a:latin typeface="ＭＳ Ｐゴシック" panose="020B0600070205080204" pitchFamily="50" charset="-128"/>
                <a:ea typeface="ＭＳ Ｐゴシック" panose="020B0600070205080204" pitchFamily="50" charset="-128"/>
              </a:rPr>
              <a:t>人格を否定するような</a:t>
            </a:r>
            <a:r>
              <a:rPr kumimoji="0" lang="ja-JP" altLang="en-US" sz="1200" kern="0" dirty="0">
                <a:solidFill>
                  <a:srgbClr val="FF0000"/>
                </a:solidFill>
                <a:latin typeface="ＭＳ Ｐゴシック" panose="020B0600070205080204" pitchFamily="50" charset="-128"/>
                <a:ea typeface="ＭＳ Ｐゴシック" panose="020B0600070205080204" pitchFamily="50" charset="-128"/>
              </a:rPr>
              <a:t>言動</a:t>
            </a:r>
            <a:r>
              <a:rPr kumimoji="0" lang="ja-JP" altLang="ja-JP" sz="1200" kern="0" dirty="0">
                <a:solidFill>
                  <a:srgbClr val="FF0000"/>
                </a:solidFill>
                <a:latin typeface="ＭＳ Ｐゴシック" panose="020B0600070205080204" pitchFamily="50" charset="-128"/>
                <a:ea typeface="ＭＳ Ｐゴシック" panose="020B0600070205080204" pitchFamily="50" charset="-128"/>
              </a:rPr>
              <a:t>をする</a:t>
            </a:r>
            <a:r>
              <a:rPr kumimoji="0" lang="ja-JP" altLang="en-US" sz="1200" kern="0" dirty="0">
                <a:solidFill>
                  <a:srgbClr val="FF0000"/>
                </a:solidFill>
                <a:latin typeface="ＭＳ Ｐゴシック" panose="020B0600070205080204" pitchFamily="50" charset="-128"/>
                <a:ea typeface="ＭＳ Ｐゴシック" panose="020B0600070205080204" pitchFamily="50" charset="-128"/>
              </a:rPr>
              <a:t>などの</a:t>
            </a:r>
            <a:r>
              <a:rPr kumimoji="0" lang="ja-JP" altLang="ja-JP" sz="1200" kern="0" dirty="0">
                <a:solidFill>
                  <a:srgbClr val="FF0000"/>
                </a:solidFill>
                <a:latin typeface="ＭＳ Ｐゴシック" panose="020B0600070205080204" pitchFamily="50" charset="-128"/>
                <a:ea typeface="ＭＳ Ｐゴシック" panose="020B0600070205080204" pitchFamily="50" charset="-128"/>
              </a:rPr>
              <a:t>精神的な攻撃</a:t>
            </a:r>
          </a:p>
          <a:p>
            <a:pPr defTabSz="1043056" eaLnBrk="1" fontAlgn="auto" hangingPunct="1">
              <a:spcBef>
                <a:spcPts val="0"/>
              </a:spcBef>
              <a:spcAft>
                <a:spcPts val="0"/>
              </a:spcAft>
              <a:defRPr/>
            </a:pPr>
            <a:r>
              <a:rPr kumimoji="0" lang="ja-JP" altLang="en-US" sz="1200" kern="0" dirty="0">
                <a:solidFill>
                  <a:srgbClr val="FF0000"/>
                </a:solidFill>
                <a:latin typeface="ＭＳ Ｐゴシック" panose="020B0600070205080204" pitchFamily="50" charset="-128"/>
                <a:ea typeface="ＭＳ Ｐゴシック" panose="020B0600070205080204" pitchFamily="50" charset="-128"/>
              </a:rPr>
              <a:t>　　③自身</a:t>
            </a:r>
            <a:r>
              <a:rPr kumimoji="0" lang="ja-JP" altLang="ja-JP" sz="1200" kern="0" dirty="0">
                <a:solidFill>
                  <a:srgbClr val="FF0000"/>
                </a:solidFill>
                <a:latin typeface="ＭＳ Ｐゴシック" panose="020B0600070205080204" pitchFamily="50" charset="-128"/>
                <a:ea typeface="ＭＳ Ｐゴシック" panose="020B0600070205080204" pitchFamily="50" charset="-128"/>
              </a:rPr>
              <a:t>の意に沿わない</a:t>
            </a:r>
            <a:r>
              <a:rPr kumimoji="0" lang="ja-JP" altLang="en-US" sz="1200" kern="0" dirty="0">
                <a:solidFill>
                  <a:srgbClr val="FF0000"/>
                </a:solidFill>
                <a:latin typeface="ＭＳ Ｐゴシック" panose="020B0600070205080204" pitchFamily="50" charset="-128"/>
                <a:ea typeface="ＭＳ Ｐゴシック" panose="020B0600070205080204" pitchFamily="50" charset="-128"/>
              </a:rPr>
              <a:t>従業員</a:t>
            </a:r>
            <a:r>
              <a:rPr kumimoji="0" lang="ja-JP" altLang="ja-JP" sz="1200" kern="0" dirty="0">
                <a:solidFill>
                  <a:srgbClr val="FF0000"/>
                </a:solidFill>
                <a:latin typeface="ＭＳ Ｐゴシック" panose="020B0600070205080204" pitchFamily="50" charset="-128"/>
                <a:ea typeface="ＭＳ Ｐゴシック" panose="020B0600070205080204" pitchFamily="50" charset="-128"/>
              </a:rPr>
              <a:t>に対して、仕事を外し、長期間にわたり、別室に隔離するなどの人間関係からの切り離し</a:t>
            </a:r>
          </a:p>
          <a:p>
            <a:pPr defTabSz="1043056" eaLnBrk="1" fontAlgn="auto" hangingPunct="1">
              <a:spcBef>
                <a:spcPts val="0"/>
              </a:spcBef>
              <a:spcAft>
                <a:spcPts val="0"/>
              </a:spcAft>
              <a:defRPr/>
            </a:pPr>
            <a:r>
              <a:rPr kumimoji="0" lang="ja-JP" altLang="en-US" sz="1200" kern="0" dirty="0">
                <a:solidFill>
                  <a:srgbClr val="FF0000"/>
                </a:solidFill>
                <a:latin typeface="ＭＳ Ｐゴシック" panose="020B0600070205080204" pitchFamily="50" charset="-128"/>
                <a:ea typeface="ＭＳ Ｐゴシック" panose="020B0600070205080204" pitchFamily="50" charset="-128"/>
              </a:rPr>
              <a:t>　　④</a:t>
            </a:r>
            <a:r>
              <a:rPr kumimoji="0" lang="ja-JP" altLang="ja-JP" sz="1200" kern="0" dirty="0">
                <a:solidFill>
                  <a:srgbClr val="FF0000"/>
                </a:solidFill>
                <a:latin typeface="ＭＳ Ｐゴシック" panose="020B0600070205080204" pitchFamily="50" charset="-128"/>
                <a:ea typeface="ＭＳ Ｐゴシック" panose="020B0600070205080204" pitchFamily="50" charset="-128"/>
              </a:rPr>
              <a:t>長期間にわたり、肉体的苦痛を伴う</a:t>
            </a:r>
            <a:r>
              <a:rPr kumimoji="0" lang="ja-JP" altLang="en-US" sz="1200" kern="0" dirty="0">
                <a:solidFill>
                  <a:srgbClr val="FF0000"/>
                </a:solidFill>
                <a:latin typeface="ＭＳ Ｐゴシック" panose="020B0600070205080204" pitchFamily="50" charset="-128"/>
                <a:ea typeface="ＭＳ Ｐゴシック" panose="020B0600070205080204" pitchFamily="50" charset="-128"/>
              </a:rPr>
              <a:t>過酷な</a:t>
            </a:r>
            <a:r>
              <a:rPr kumimoji="0" lang="ja-JP" altLang="ja-JP" sz="1200" kern="0" dirty="0">
                <a:solidFill>
                  <a:srgbClr val="FF0000"/>
                </a:solidFill>
                <a:latin typeface="ＭＳ Ｐゴシック" panose="020B0600070205080204" pitchFamily="50" charset="-128"/>
                <a:ea typeface="ＭＳ Ｐゴシック" panose="020B0600070205080204" pitchFamily="50" charset="-128"/>
              </a:rPr>
              <a:t>環境</a:t>
            </a:r>
            <a:r>
              <a:rPr kumimoji="0" lang="ja-JP" altLang="en-US" sz="1200" kern="0" dirty="0">
                <a:solidFill>
                  <a:srgbClr val="FF0000"/>
                </a:solidFill>
                <a:latin typeface="ＭＳ Ｐゴシック" panose="020B0600070205080204" pitchFamily="50" charset="-128"/>
                <a:ea typeface="ＭＳ Ｐゴシック" panose="020B0600070205080204" pitchFamily="50" charset="-128"/>
              </a:rPr>
              <a:t>下</a:t>
            </a:r>
            <a:r>
              <a:rPr kumimoji="0" lang="ja-JP" altLang="ja-JP" sz="1200" kern="0" dirty="0">
                <a:solidFill>
                  <a:srgbClr val="FF0000"/>
                </a:solidFill>
                <a:latin typeface="ＭＳ Ｐゴシック" panose="020B0600070205080204" pitchFamily="50" charset="-128"/>
                <a:ea typeface="ＭＳ Ｐゴシック" panose="020B0600070205080204" pitchFamily="50" charset="-128"/>
              </a:rPr>
              <a:t>で、</a:t>
            </a:r>
            <a:r>
              <a:rPr kumimoji="0" lang="ja-JP" altLang="en-US" sz="1200" kern="0" dirty="0">
                <a:solidFill>
                  <a:srgbClr val="FF0000"/>
                </a:solidFill>
                <a:latin typeface="ＭＳ Ｐゴシック" panose="020B0600070205080204" pitchFamily="50" charset="-128"/>
                <a:ea typeface="ＭＳ Ｐゴシック" panose="020B0600070205080204" pitchFamily="50" charset="-128"/>
              </a:rPr>
              <a:t>勤務</a:t>
            </a:r>
            <a:r>
              <a:rPr kumimoji="0" lang="ja-JP" altLang="ja-JP" sz="1200" kern="0" dirty="0">
                <a:solidFill>
                  <a:srgbClr val="FF0000"/>
                </a:solidFill>
                <a:latin typeface="ＭＳ Ｐゴシック" panose="020B0600070205080204" pitchFamily="50" charset="-128"/>
                <a:ea typeface="ＭＳ Ｐゴシック" panose="020B0600070205080204" pitchFamily="50" charset="-128"/>
              </a:rPr>
              <a:t>に直接関係ない作業を命じるなどの過大な要求</a:t>
            </a:r>
            <a:endParaRPr kumimoji="0" lang="en-US" altLang="ja-JP" sz="1200" kern="0" dirty="0">
              <a:solidFill>
                <a:srgbClr val="FF0000"/>
              </a:solidFill>
              <a:latin typeface="ＭＳ Ｐゴシック" panose="020B0600070205080204" pitchFamily="50" charset="-128"/>
              <a:ea typeface="ＭＳ Ｐゴシック" panose="020B0600070205080204" pitchFamily="50" charset="-128"/>
            </a:endParaRPr>
          </a:p>
          <a:p>
            <a:pPr>
              <a:defRPr/>
            </a:pPr>
            <a:r>
              <a:rPr lang="ja-JP" altLang="en-US" sz="1200" dirty="0">
                <a:solidFill>
                  <a:srgbClr val="FF0000"/>
                </a:solidFill>
                <a:latin typeface="+mn-ea"/>
                <a:ea typeface="ＭＳ Ｐゴシック" panose="020B0600070205080204" pitchFamily="50" charset="-128"/>
              </a:rPr>
              <a:t>　　⑤</a:t>
            </a:r>
            <a:r>
              <a:rPr lang="ja-JP" altLang="ja-JP" sz="1200" dirty="0">
                <a:solidFill>
                  <a:srgbClr val="FF0000"/>
                </a:solidFill>
                <a:latin typeface="+mn-ea"/>
                <a:ea typeface="ＭＳ Ｐゴシック" panose="020B0600070205080204" pitchFamily="50" charset="-128"/>
              </a:rPr>
              <a:t>管理職である部下を退職させるため誰でも遂行可能な業務を行わせるなどの過小な要求</a:t>
            </a:r>
          </a:p>
          <a:p>
            <a:pPr>
              <a:spcAft>
                <a:spcPts val="600"/>
              </a:spcAft>
              <a:defRPr/>
            </a:pPr>
            <a:r>
              <a:rPr lang="ja-JP" altLang="en-US" sz="1200" dirty="0">
                <a:solidFill>
                  <a:srgbClr val="FF0000"/>
                </a:solidFill>
                <a:latin typeface="+mn-ea"/>
                <a:ea typeface="ＭＳ Ｐゴシック" panose="020B0600070205080204" pitchFamily="50" charset="-128"/>
              </a:rPr>
              <a:t>　　⑥</a:t>
            </a:r>
            <a:r>
              <a:rPr lang="ja-JP" altLang="ja-JP" sz="1200" dirty="0">
                <a:solidFill>
                  <a:srgbClr val="FF0000"/>
                </a:solidFill>
                <a:latin typeface="+mn-ea"/>
                <a:ea typeface="ＭＳ Ｐゴシック" panose="020B0600070205080204" pitchFamily="50" charset="-128"/>
              </a:rPr>
              <a:t>他の従業員</a:t>
            </a:r>
            <a:r>
              <a:rPr lang="ja-JP" altLang="en-US" sz="1200" dirty="0">
                <a:solidFill>
                  <a:srgbClr val="FF0000"/>
                </a:solidFill>
                <a:latin typeface="+mn-ea"/>
                <a:ea typeface="ＭＳ Ｐゴシック" panose="020B0600070205080204" pitchFamily="50" charset="-128"/>
              </a:rPr>
              <a:t>の性的指向・性自認や病歴などの機微な個人情報について本人の了解を得ずに他の従業員に暴露するなどの個の侵害</a:t>
            </a:r>
            <a:endParaRPr lang="en-US" altLang="ja-JP" sz="1200" dirty="0">
              <a:solidFill>
                <a:srgbClr val="FF0000"/>
              </a:solidFill>
              <a:latin typeface="+mn-ea"/>
              <a:ea typeface="ＭＳ Ｐゴシック" panose="020B0600070205080204" pitchFamily="50" charset="-128"/>
            </a:endParaRPr>
          </a:p>
          <a:p>
            <a:pPr>
              <a:defRPr/>
            </a:pPr>
            <a:r>
              <a:rPr lang="ja-JP" altLang="ja-JP" sz="1200" dirty="0">
                <a:solidFill>
                  <a:srgbClr val="FF0000"/>
                </a:solidFill>
                <a:latin typeface="+mn-ea"/>
                <a:ea typeface="ＭＳ Ｐゴシック" panose="020B0600070205080204" pitchFamily="50" charset="-128"/>
              </a:rPr>
              <a:t>３　セクシュアルハラスメント</a:t>
            </a:r>
            <a:r>
              <a:rPr lang="en-US" altLang="ja-JP" sz="1200" dirty="0">
                <a:solidFill>
                  <a:srgbClr val="FF0000"/>
                </a:solidFill>
                <a:latin typeface="+mn-ea"/>
                <a:ea typeface="ＭＳ Ｐゴシック" panose="020B0600070205080204" pitchFamily="50" charset="-128"/>
              </a:rPr>
              <a:t>(</a:t>
            </a:r>
            <a:r>
              <a:rPr lang="ja-JP" altLang="ja-JP" sz="1200" dirty="0">
                <a:solidFill>
                  <a:srgbClr val="FF0000"/>
                </a:solidFill>
                <a:latin typeface="+mn-ea"/>
                <a:ea typeface="ＭＳ Ｐゴシック" panose="020B0600070205080204" pitchFamily="50" charset="-128"/>
              </a:rPr>
              <a:t>第２条第</a:t>
            </a:r>
            <a:r>
              <a:rPr lang="ja-JP" altLang="en-US" sz="1200" dirty="0">
                <a:solidFill>
                  <a:srgbClr val="FF0000"/>
                </a:solidFill>
                <a:latin typeface="+mn-ea"/>
                <a:ea typeface="ＭＳ Ｐゴシック" panose="020B0600070205080204" pitchFamily="50" charset="-128"/>
              </a:rPr>
              <a:t>２</a:t>
            </a:r>
            <a:r>
              <a:rPr lang="ja-JP" altLang="ja-JP" sz="1200" dirty="0">
                <a:solidFill>
                  <a:srgbClr val="FF0000"/>
                </a:solidFill>
                <a:latin typeface="+mn-ea"/>
                <a:ea typeface="ＭＳ Ｐゴシック" panose="020B0600070205080204" pitchFamily="50" charset="-128"/>
              </a:rPr>
              <a:t>項の要件を満たした以下のような行為</a:t>
            </a:r>
            <a:r>
              <a:rPr lang="en-US" altLang="ja-JP" sz="1200" dirty="0">
                <a:solidFill>
                  <a:srgbClr val="FF0000"/>
                </a:solidFill>
                <a:latin typeface="+mn-ea"/>
                <a:ea typeface="ＭＳ Ｐゴシック" panose="020B0600070205080204" pitchFamily="50" charset="-128"/>
              </a:rPr>
              <a:t>)</a:t>
            </a:r>
            <a:endParaRPr lang="ja-JP" altLang="ja-JP" sz="1200" dirty="0">
              <a:solidFill>
                <a:srgbClr val="FF0000"/>
              </a:solidFill>
              <a:latin typeface="+mn-ea"/>
              <a:ea typeface="ＭＳ Ｐゴシック" panose="020B0600070205080204" pitchFamily="50" charset="-128"/>
            </a:endParaRPr>
          </a:p>
          <a:p>
            <a:pPr>
              <a:defRPr/>
            </a:pPr>
            <a:r>
              <a:rPr lang="ja-JP" altLang="en-US" sz="1200" dirty="0">
                <a:solidFill>
                  <a:srgbClr val="FF0000"/>
                </a:solidFill>
                <a:latin typeface="+mn-ea"/>
                <a:ea typeface="ＭＳ Ｐゴシック" panose="020B0600070205080204" pitchFamily="50" charset="-128"/>
              </a:rPr>
              <a:t>　　</a:t>
            </a:r>
            <a:r>
              <a:rPr lang="ja-JP" altLang="ja-JP" sz="1200" dirty="0">
                <a:solidFill>
                  <a:srgbClr val="FF0000"/>
                </a:solidFill>
                <a:latin typeface="+mn-ea"/>
                <a:ea typeface="ＭＳ Ｐゴシック" panose="020B0600070205080204" pitchFamily="50" charset="-128"/>
              </a:rPr>
              <a:t>①性的及び身体上の事柄に関する不必要な質問・発言</a:t>
            </a:r>
          </a:p>
          <a:p>
            <a:pPr>
              <a:defRPr/>
            </a:pPr>
            <a:r>
              <a:rPr lang="ja-JP" altLang="en-US" sz="1200" dirty="0">
                <a:solidFill>
                  <a:srgbClr val="FF0000"/>
                </a:solidFill>
                <a:latin typeface="+mn-ea"/>
                <a:ea typeface="ＭＳ Ｐゴシック" panose="020B0600070205080204" pitchFamily="50" charset="-128"/>
              </a:rPr>
              <a:t>　　</a:t>
            </a:r>
            <a:r>
              <a:rPr lang="ja-JP" altLang="ja-JP" sz="1200" dirty="0">
                <a:solidFill>
                  <a:srgbClr val="FF0000"/>
                </a:solidFill>
                <a:latin typeface="+mn-ea"/>
                <a:ea typeface="ＭＳ Ｐゴシック" panose="020B0600070205080204" pitchFamily="50" charset="-128"/>
              </a:rPr>
              <a:t>②わいせつ図画の閲覧、配付、掲示</a:t>
            </a:r>
          </a:p>
          <a:p>
            <a:pPr>
              <a:defRPr/>
            </a:pPr>
            <a:r>
              <a:rPr lang="ja-JP" altLang="en-US" sz="1200" dirty="0">
                <a:solidFill>
                  <a:srgbClr val="FF0000"/>
                </a:solidFill>
                <a:latin typeface="+mn-ea"/>
                <a:ea typeface="ＭＳ Ｐゴシック" panose="020B0600070205080204" pitchFamily="50" charset="-128"/>
              </a:rPr>
              <a:t>　　</a:t>
            </a:r>
            <a:r>
              <a:rPr lang="ja-JP" altLang="ja-JP" sz="1200" dirty="0">
                <a:solidFill>
                  <a:srgbClr val="FF0000"/>
                </a:solidFill>
                <a:latin typeface="+mn-ea"/>
                <a:ea typeface="ＭＳ Ｐゴシック" panose="020B0600070205080204" pitchFamily="50" charset="-128"/>
              </a:rPr>
              <a:t>③うわさの流布</a:t>
            </a:r>
            <a:endParaRPr lang="en-US" altLang="ja-JP" sz="1200" dirty="0">
              <a:solidFill>
                <a:srgbClr val="FF0000"/>
              </a:solidFill>
              <a:latin typeface="+mn-ea"/>
              <a:ea typeface="ＭＳ Ｐゴシック" panose="020B0600070205080204" pitchFamily="50" charset="-128"/>
            </a:endParaRPr>
          </a:p>
          <a:p>
            <a:pPr>
              <a:defRPr/>
            </a:pPr>
            <a:r>
              <a:rPr lang="ja-JP" altLang="en-US" sz="1200" dirty="0">
                <a:solidFill>
                  <a:srgbClr val="FF0000"/>
                </a:solidFill>
                <a:latin typeface="+mn-ea"/>
                <a:ea typeface="ＭＳ Ｐゴシック" panose="020B0600070205080204" pitchFamily="50" charset="-128"/>
              </a:rPr>
              <a:t>　　</a:t>
            </a:r>
            <a:r>
              <a:rPr lang="ja-JP" altLang="ja-JP" sz="1200" dirty="0">
                <a:solidFill>
                  <a:srgbClr val="FF0000"/>
                </a:solidFill>
                <a:latin typeface="+mn-ea"/>
                <a:ea typeface="ＭＳ Ｐゴシック" panose="020B0600070205080204" pitchFamily="50" charset="-128"/>
              </a:rPr>
              <a:t>④不必要な身体への接触</a:t>
            </a:r>
          </a:p>
          <a:p>
            <a:pPr>
              <a:defRPr/>
            </a:pPr>
            <a:r>
              <a:rPr lang="ja-JP" altLang="en-US" sz="1200" dirty="0">
                <a:solidFill>
                  <a:srgbClr val="FF0000"/>
                </a:solidFill>
                <a:latin typeface="+mn-ea"/>
                <a:ea typeface="ＭＳ Ｐゴシック" panose="020B0600070205080204" pitchFamily="50" charset="-128"/>
              </a:rPr>
              <a:t>　　</a:t>
            </a:r>
            <a:r>
              <a:rPr lang="ja-JP" altLang="ja-JP" sz="1200" dirty="0">
                <a:solidFill>
                  <a:srgbClr val="FF0000"/>
                </a:solidFill>
                <a:latin typeface="+mn-ea"/>
                <a:ea typeface="ＭＳ Ｐゴシック" panose="020B0600070205080204" pitchFamily="50" charset="-128"/>
              </a:rPr>
              <a:t>⑤性的な言動により、他の従業員の就業意欲を低下せしめ、能力の発揮を阻害する行為</a:t>
            </a:r>
            <a:r>
              <a:rPr lang="ja-JP" altLang="en-US" sz="1200" dirty="0">
                <a:solidFill>
                  <a:srgbClr val="FF0000"/>
                </a:solidFill>
                <a:latin typeface="+mn-ea"/>
                <a:ea typeface="ＭＳ Ｐゴシック" panose="020B0600070205080204" pitchFamily="50" charset="-128"/>
              </a:rPr>
              <a:t>　</a:t>
            </a:r>
            <a:endParaRPr lang="en-US" altLang="ja-JP" sz="1200" dirty="0">
              <a:solidFill>
                <a:srgbClr val="FF0000"/>
              </a:solidFill>
              <a:latin typeface="+mn-ea"/>
              <a:ea typeface="ＭＳ Ｐゴシック" panose="020B0600070205080204" pitchFamily="50" charset="-128"/>
            </a:endParaRPr>
          </a:p>
          <a:p>
            <a:pPr>
              <a:defRPr/>
            </a:pPr>
            <a:r>
              <a:rPr lang="ja-JP" altLang="en-US" sz="1200" dirty="0">
                <a:solidFill>
                  <a:srgbClr val="FF0000"/>
                </a:solidFill>
                <a:latin typeface="+mn-ea"/>
                <a:ea typeface="ＭＳ Ｐゴシック" panose="020B0600070205080204" pitchFamily="50" charset="-128"/>
              </a:rPr>
              <a:t>　　</a:t>
            </a:r>
            <a:r>
              <a:rPr lang="ja-JP" altLang="ja-JP" sz="1200" dirty="0">
                <a:solidFill>
                  <a:srgbClr val="FF0000"/>
                </a:solidFill>
                <a:latin typeface="+mn-ea"/>
                <a:ea typeface="ＭＳ Ｐゴシック" panose="020B0600070205080204" pitchFamily="50" charset="-128"/>
              </a:rPr>
              <a:t>⑥交際・性的関係の強要</a:t>
            </a:r>
          </a:p>
          <a:p>
            <a:pPr>
              <a:defRPr/>
            </a:pPr>
            <a:r>
              <a:rPr lang="ja-JP" altLang="en-US" sz="1200" dirty="0">
                <a:solidFill>
                  <a:srgbClr val="FF0000"/>
                </a:solidFill>
                <a:latin typeface="+mn-ea"/>
                <a:ea typeface="ＭＳ Ｐゴシック" panose="020B0600070205080204" pitchFamily="50" charset="-128"/>
              </a:rPr>
              <a:t>　　</a:t>
            </a:r>
            <a:r>
              <a:rPr lang="ja-JP" altLang="ja-JP" sz="1200" dirty="0">
                <a:solidFill>
                  <a:srgbClr val="FF0000"/>
                </a:solidFill>
                <a:latin typeface="+mn-ea"/>
                <a:ea typeface="ＭＳ Ｐゴシック" panose="020B0600070205080204" pitchFamily="50" charset="-128"/>
              </a:rPr>
              <a:t>⑦性的な言動への抗議又は拒否等を行った従業員に対して、解雇、不当な人事考課、配置転換等の不利益を与える行為</a:t>
            </a:r>
          </a:p>
          <a:p>
            <a:pPr>
              <a:spcAft>
                <a:spcPts val="600"/>
              </a:spcAft>
              <a:defRPr/>
            </a:pPr>
            <a:r>
              <a:rPr lang="ja-JP" altLang="en-US" sz="1200" dirty="0">
                <a:solidFill>
                  <a:srgbClr val="FF0000"/>
                </a:solidFill>
                <a:latin typeface="+mn-ea"/>
                <a:ea typeface="ＭＳ Ｐゴシック" panose="020B0600070205080204" pitchFamily="50" charset="-128"/>
              </a:rPr>
              <a:t>　　</a:t>
            </a:r>
            <a:r>
              <a:rPr lang="ja-JP" altLang="ja-JP" sz="1200" dirty="0">
                <a:solidFill>
                  <a:srgbClr val="FF0000"/>
                </a:solidFill>
                <a:latin typeface="+mn-ea"/>
                <a:ea typeface="ＭＳ Ｐゴシック" panose="020B0600070205080204" pitchFamily="50" charset="-128"/>
              </a:rPr>
              <a:t>⑧その他、相手方及び他の従業員に不快感を与える性的な言動</a:t>
            </a:r>
            <a:endParaRPr lang="en-US" altLang="ja-JP" sz="1200" dirty="0">
              <a:solidFill>
                <a:srgbClr val="FF0000"/>
              </a:solidFill>
              <a:latin typeface="+mn-ea"/>
              <a:ea typeface="ＭＳ Ｐゴシック" panose="020B0600070205080204" pitchFamily="50" charset="-128"/>
            </a:endParaRPr>
          </a:p>
          <a:p>
            <a:pPr>
              <a:defRPr/>
            </a:pPr>
            <a:r>
              <a:rPr lang="en-US" altLang="ja-JP" sz="1200" dirty="0">
                <a:solidFill>
                  <a:srgbClr val="FF0000"/>
                </a:solidFill>
                <a:latin typeface="+mn-ea"/>
                <a:ea typeface="ＭＳ Ｐゴシック" panose="020B0600070205080204" pitchFamily="50" charset="-128"/>
              </a:rPr>
              <a:t> </a:t>
            </a:r>
            <a:r>
              <a:rPr lang="ja-JP" altLang="en-US" sz="1200" dirty="0">
                <a:solidFill>
                  <a:srgbClr val="FF0000"/>
                </a:solidFill>
                <a:latin typeface="+mn-ea"/>
                <a:ea typeface="ＭＳ Ｐゴシック" panose="020B0600070205080204" pitchFamily="50" charset="-128"/>
              </a:rPr>
              <a:t>４</a:t>
            </a:r>
            <a:r>
              <a:rPr lang="ja-JP" altLang="ja-JP" sz="1200" dirty="0">
                <a:solidFill>
                  <a:srgbClr val="FF0000"/>
                </a:solidFill>
                <a:latin typeface="+mn-ea"/>
                <a:ea typeface="ＭＳ Ｐゴシック" panose="020B0600070205080204" pitchFamily="50" charset="-128"/>
              </a:rPr>
              <a:t>　妊娠・出産・育児休業等に関するハラスメント</a:t>
            </a:r>
            <a:r>
              <a:rPr lang="en-US" altLang="ja-JP" sz="1200" dirty="0">
                <a:solidFill>
                  <a:srgbClr val="FF0000"/>
                </a:solidFill>
                <a:latin typeface="+mn-ea"/>
                <a:ea typeface="ＭＳ Ｐゴシック" panose="020B0600070205080204" pitchFamily="50" charset="-128"/>
              </a:rPr>
              <a:t>(</a:t>
            </a:r>
            <a:r>
              <a:rPr lang="ja-JP" altLang="ja-JP" sz="1200" dirty="0">
                <a:solidFill>
                  <a:srgbClr val="FF0000"/>
                </a:solidFill>
                <a:latin typeface="+mn-ea"/>
                <a:ea typeface="ＭＳ Ｐゴシック" panose="020B0600070205080204" pitchFamily="50" charset="-128"/>
              </a:rPr>
              <a:t>第２条第</a:t>
            </a:r>
            <a:r>
              <a:rPr lang="ja-JP" altLang="en-US" sz="1200" dirty="0">
                <a:solidFill>
                  <a:srgbClr val="FF0000"/>
                </a:solidFill>
                <a:latin typeface="+mn-ea"/>
                <a:ea typeface="ＭＳ Ｐゴシック" panose="020B0600070205080204" pitchFamily="50" charset="-128"/>
              </a:rPr>
              <a:t>５</a:t>
            </a:r>
            <a:r>
              <a:rPr lang="ja-JP" altLang="ja-JP" sz="1200" dirty="0">
                <a:solidFill>
                  <a:srgbClr val="FF0000"/>
                </a:solidFill>
                <a:latin typeface="+mn-ea"/>
                <a:ea typeface="ＭＳ Ｐゴシック" panose="020B0600070205080204" pitchFamily="50" charset="-128"/>
              </a:rPr>
              <a:t>項の要件を満たした以下のような行為</a:t>
            </a:r>
            <a:r>
              <a:rPr lang="en-US" altLang="ja-JP" sz="1200" dirty="0">
                <a:solidFill>
                  <a:srgbClr val="FF0000"/>
                </a:solidFill>
                <a:latin typeface="+mn-ea"/>
                <a:ea typeface="ＭＳ Ｐゴシック" panose="020B0600070205080204" pitchFamily="50" charset="-128"/>
              </a:rPr>
              <a:t>)</a:t>
            </a:r>
            <a:endParaRPr lang="ja-JP" altLang="ja-JP" sz="1200" dirty="0">
              <a:solidFill>
                <a:srgbClr val="FF0000"/>
              </a:solidFill>
              <a:latin typeface="+mn-ea"/>
              <a:ea typeface="ＭＳ Ｐゴシック" panose="020B0600070205080204" pitchFamily="50" charset="-128"/>
            </a:endParaRPr>
          </a:p>
          <a:p>
            <a:pPr>
              <a:defRPr/>
            </a:pPr>
            <a:r>
              <a:rPr lang="ja-JP" altLang="en-US" sz="1200" dirty="0">
                <a:solidFill>
                  <a:srgbClr val="FF0000"/>
                </a:solidFill>
                <a:latin typeface="+mn-ea"/>
                <a:ea typeface="ＭＳ Ｐゴシック" panose="020B0600070205080204" pitchFamily="50" charset="-128"/>
              </a:rPr>
              <a:t>　</a:t>
            </a:r>
            <a:r>
              <a:rPr lang="ja-JP" altLang="ja-JP" sz="1200" dirty="0">
                <a:solidFill>
                  <a:srgbClr val="FF0000"/>
                </a:solidFill>
                <a:latin typeface="+mn-ea"/>
                <a:ea typeface="ＭＳ Ｐゴシック" panose="020B0600070205080204" pitchFamily="50" charset="-128"/>
              </a:rPr>
              <a:t>　①部下の妊娠・出産、育児･介護に関する制度や措置の利用等に関し、解雇その他不利益な取扱いを示唆する言動</a:t>
            </a:r>
          </a:p>
          <a:p>
            <a:pPr>
              <a:defRPr/>
            </a:pPr>
            <a:r>
              <a:rPr lang="ja-JP" altLang="en-US" sz="1200" dirty="0">
                <a:solidFill>
                  <a:srgbClr val="FF0000"/>
                </a:solidFill>
                <a:latin typeface="+mn-ea"/>
                <a:ea typeface="ＭＳ Ｐゴシック" panose="020B0600070205080204" pitchFamily="50" charset="-128"/>
              </a:rPr>
              <a:t>　</a:t>
            </a:r>
            <a:r>
              <a:rPr lang="ja-JP" altLang="ja-JP" sz="1200" dirty="0">
                <a:solidFill>
                  <a:srgbClr val="FF0000"/>
                </a:solidFill>
                <a:latin typeface="+mn-ea"/>
                <a:ea typeface="ＭＳ Ｐゴシック" panose="020B0600070205080204" pitchFamily="50" charset="-128"/>
              </a:rPr>
              <a:t>　②部下又は同僚の妊娠・出産、育児･介護に関する制度や措置の利用を阻害する言動</a:t>
            </a:r>
            <a:endParaRPr lang="en-US" altLang="ja-JP" sz="1200" dirty="0">
              <a:solidFill>
                <a:srgbClr val="FF0000"/>
              </a:solidFill>
              <a:latin typeface="+mn-ea"/>
              <a:ea typeface="ＭＳ Ｐゴシック" panose="020B0600070205080204" pitchFamily="50" charset="-128"/>
            </a:endParaRPr>
          </a:p>
          <a:p>
            <a:pPr>
              <a:defRPr/>
            </a:pPr>
            <a:r>
              <a:rPr lang="ja-JP" altLang="en-US" sz="1200" dirty="0">
                <a:solidFill>
                  <a:srgbClr val="FF0000"/>
                </a:solidFill>
                <a:latin typeface="+mn-ea"/>
                <a:ea typeface="ＭＳ Ｐゴシック" panose="020B0600070205080204" pitchFamily="50" charset="-128"/>
              </a:rPr>
              <a:t>　　</a:t>
            </a:r>
            <a:r>
              <a:rPr lang="ja-JP" altLang="ja-JP" sz="1200" dirty="0">
                <a:solidFill>
                  <a:srgbClr val="FF0000"/>
                </a:solidFill>
                <a:latin typeface="+mn-ea"/>
                <a:ea typeface="ＭＳ Ｐゴシック" panose="020B0600070205080204" pitchFamily="50" charset="-128"/>
              </a:rPr>
              <a:t>③部下又は同僚が妊娠・出産、育児･介護に関する制度や措置を利用したことによる嫌がらせ等</a:t>
            </a:r>
          </a:p>
          <a:p>
            <a:pPr>
              <a:defRPr/>
            </a:pPr>
            <a:r>
              <a:rPr lang="ja-JP" altLang="en-US" sz="1200" dirty="0">
                <a:solidFill>
                  <a:srgbClr val="FF0000"/>
                </a:solidFill>
                <a:latin typeface="+mn-ea"/>
                <a:ea typeface="ＭＳ Ｐゴシック" panose="020B0600070205080204" pitchFamily="50" charset="-128"/>
              </a:rPr>
              <a:t>　</a:t>
            </a:r>
            <a:r>
              <a:rPr lang="ja-JP" altLang="ja-JP" sz="1200" dirty="0">
                <a:solidFill>
                  <a:srgbClr val="FF0000"/>
                </a:solidFill>
                <a:latin typeface="+mn-ea"/>
                <a:ea typeface="ＭＳ Ｐゴシック" panose="020B0600070205080204" pitchFamily="50" charset="-128"/>
              </a:rPr>
              <a:t>　④部下が妊娠・出産等したことにより、解雇その他の不利益な取扱いを示唆する言動</a:t>
            </a:r>
          </a:p>
          <a:p>
            <a:pPr>
              <a:spcAft>
                <a:spcPts val="600"/>
              </a:spcAft>
              <a:defRPr/>
            </a:pPr>
            <a:r>
              <a:rPr lang="ja-JP" altLang="ja-JP" sz="1200" dirty="0">
                <a:solidFill>
                  <a:srgbClr val="FF0000"/>
                </a:solidFill>
                <a:latin typeface="+mn-ea"/>
                <a:ea typeface="ＭＳ Ｐゴシック" panose="020B0600070205080204" pitchFamily="50" charset="-128"/>
              </a:rPr>
              <a:t>　</a:t>
            </a:r>
            <a:r>
              <a:rPr lang="ja-JP" altLang="en-US" sz="1200" dirty="0">
                <a:solidFill>
                  <a:srgbClr val="FF0000"/>
                </a:solidFill>
                <a:latin typeface="+mn-ea"/>
                <a:ea typeface="ＭＳ Ｐゴシック" panose="020B0600070205080204" pitchFamily="50" charset="-128"/>
              </a:rPr>
              <a:t>　</a:t>
            </a:r>
            <a:r>
              <a:rPr lang="ja-JP" altLang="ja-JP" sz="1200" dirty="0">
                <a:solidFill>
                  <a:srgbClr val="FF0000"/>
                </a:solidFill>
                <a:latin typeface="+mn-ea"/>
                <a:ea typeface="ＭＳ Ｐゴシック" panose="020B0600070205080204" pitchFamily="50" charset="-128"/>
              </a:rPr>
              <a:t>⑤部下又は同僚が妊娠・出産等したことに対する嫌がらせ等</a:t>
            </a:r>
            <a:endParaRPr lang="en-US" altLang="ja-JP" sz="1200" dirty="0">
              <a:solidFill>
                <a:srgbClr val="FF0000"/>
              </a:solidFill>
              <a:latin typeface="+mn-ea"/>
              <a:ea typeface="ＭＳ Ｐゴシック" panose="020B0600070205080204" pitchFamily="50" charset="-128"/>
            </a:endParaRPr>
          </a:p>
          <a:p>
            <a:pPr>
              <a:spcAft>
                <a:spcPts val="600"/>
              </a:spcAft>
              <a:defRPr/>
            </a:pPr>
            <a:r>
              <a:rPr lang="ja-JP" altLang="ja-JP" sz="1200" dirty="0">
                <a:solidFill>
                  <a:srgbClr val="FF0000"/>
                </a:solidFill>
                <a:latin typeface="+mn-ea"/>
                <a:ea typeface="ＭＳ Ｐゴシック" panose="020B0600070205080204" pitchFamily="50" charset="-128"/>
              </a:rPr>
              <a:t>５　部下である従業員が職場におけるハラスメントを受けている事実を認めながら、これを黙認する上司の行為</a:t>
            </a:r>
          </a:p>
        </p:txBody>
      </p:sp>
      <p:grpSp>
        <p:nvGrpSpPr>
          <p:cNvPr id="43012" name="グループ化 3"/>
          <p:cNvGrpSpPr>
            <a:grpSpLocks/>
          </p:cNvGrpSpPr>
          <p:nvPr/>
        </p:nvGrpSpPr>
        <p:grpSpPr bwMode="auto">
          <a:xfrm>
            <a:off x="7373938" y="168275"/>
            <a:ext cx="2481262" cy="990600"/>
            <a:chOff x="7679551" y="5377700"/>
            <a:chExt cx="2481263" cy="990015"/>
          </a:xfrm>
        </p:grpSpPr>
        <p:pic>
          <p:nvPicPr>
            <p:cNvPr id="43013" name="Picture 2" descr="C:\Users\r169248\AppData\Local\Microsoft\Windows\Temporary Internet Files\Content.IE5\DOP09SU2\DIN_4844-2_Warnung_vor_einer_Gefahrenstelle_D-W000.svg[1].png"/>
            <p:cNvPicPr>
              <a:picLocks noChangeAspect="1" noChangeArrowheads="1"/>
            </p:cNvPicPr>
            <p:nvPr/>
          </p:nvPicPr>
          <p:blipFill>
            <a:blip r:embed="rId3"/>
            <a:srcRect/>
            <a:stretch>
              <a:fillRect/>
            </a:stretch>
          </p:blipFill>
          <p:spPr bwMode="auto">
            <a:xfrm>
              <a:off x="8493146" y="5485358"/>
              <a:ext cx="854075" cy="774700"/>
            </a:xfrm>
            <a:prstGeom prst="rect">
              <a:avLst/>
            </a:prstGeom>
            <a:noFill/>
            <a:ln w="9525">
              <a:noFill/>
              <a:miter lim="800000"/>
              <a:headEnd/>
              <a:tailEnd/>
            </a:ln>
          </p:spPr>
        </p:pic>
        <p:sp>
          <p:nvSpPr>
            <p:cNvPr id="43014" name="テキスト ボックス 7"/>
            <p:cNvSpPr txBox="1">
              <a:spLocks noChangeArrowheads="1"/>
            </p:cNvSpPr>
            <p:nvPr/>
          </p:nvSpPr>
          <p:spPr bwMode="auto">
            <a:xfrm>
              <a:off x="7679551" y="5377700"/>
              <a:ext cx="2481263" cy="990015"/>
            </a:xfrm>
            <a:prstGeom prst="rect">
              <a:avLst/>
            </a:prstGeom>
            <a:solidFill>
              <a:schemeClr val="bg1">
                <a:alpha val="76862"/>
              </a:schemeClr>
            </a:solidFill>
            <a:ln w="9525">
              <a:solidFill>
                <a:srgbClr val="FF0000"/>
              </a:solidFill>
              <a:miter lim="800000"/>
              <a:headEnd/>
              <a:tailEnd/>
            </a:ln>
          </p:spPr>
          <p:txBody>
            <a:bodyPr anchor="ctr">
              <a:spAutoFit/>
            </a:bodyPr>
            <a:lstStyle/>
            <a:p>
              <a:pPr eaLnBrk="1" hangingPunct="1">
                <a:lnSpc>
                  <a:spcPts val="1400"/>
                </a:lnSpc>
              </a:pPr>
              <a:r>
                <a:rPr lang="en-US" altLang="ja-JP" sz="1400" b="1">
                  <a:solidFill>
                    <a:srgbClr val="FF0000"/>
                  </a:solidFill>
                  <a:latin typeface="メイリオ" pitchFamily="50" charset="-128"/>
                  <a:ea typeface="メイリオ" pitchFamily="50" charset="-128"/>
                </a:rPr>
                <a:t> </a:t>
              </a:r>
              <a:r>
                <a:rPr lang="ja-JP" altLang="en-US" sz="1400" b="1">
                  <a:solidFill>
                    <a:srgbClr val="FF0000"/>
                  </a:solidFill>
                  <a:latin typeface="メイリオ" pitchFamily="50" charset="-128"/>
                  <a:ea typeface="メイリオ" pitchFamily="50" charset="-128"/>
                </a:rPr>
                <a:t>研修担当者様：</a:t>
              </a:r>
              <a:endParaRPr lang="en-US" altLang="ja-JP" sz="1400" b="1">
                <a:solidFill>
                  <a:srgbClr val="FF0000"/>
                </a:solidFill>
                <a:latin typeface="メイリオ" pitchFamily="50" charset="-128"/>
                <a:ea typeface="メイリオ" pitchFamily="50" charset="-128"/>
              </a:endParaRPr>
            </a:p>
            <a:p>
              <a:pPr eaLnBrk="1" hangingPunct="1">
                <a:lnSpc>
                  <a:spcPts val="1400"/>
                </a:lnSpc>
              </a:pPr>
              <a:r>
                <a:rPr lang="ja-JP" altLang="en-US" sz="1400" b="1">
                  <a:solidFill>
                    <a:srgbClr val="FF0000"/>
                  </a:solidFill>
                </a:rPr>
                <a:t>本スライドは就業規則への規定例を記載しています。各企業で規定している内容に合わせて修正してください。</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タイトル 1"/>
          <p:cNvSpPr>
            <a:spLocks noGrp="1"/>
          </p:cNvSpPr>
          <p:nvPr>
            <p:ph type="title"/>
          </p:nvPr>
        </p:nvSpPr>
        <p:spPr/>
        <p:txBody>
          <a:bodyPr/>
          <a:lstStyle/>
          <a:p>
            <a:pPr eaLnBrk="1" hangingPunct="1"/>
            <a:r>
              <a:rPr lang="en-US" altLang="ja-JP" smtClean="0">
                <a:latin typeface="メイリオ" pitchFamily="50" charset="-128"/>
                <a:ea typeface="メイリオ" pitchFamily="50" charset="-128"/>
              </a:rPr>
              <a:t>6-1.</a:t>
            </a:r>
            <a:r>
              <a:rPr lang="ja-JP" altLang="en-US" smtClean="0">
                <a:latin typeface="メイリオ" pitchFamily="50" charset="-128"/>
                <a:ea typeface="メイリオ" pitchFamily="50" charset="-128"/>
              </a:rPr>
              <a:t>　わが社のルール（</a:t>
            </a:r>
            <a:r>
              <a:rPr lang="en-US" altLang="ja-JP" smtClean="0">
                <a:latin typeface="メイリオ" pitchFamily="50" charset="-128"/>
                <a:ea typeface="メイリオ" pitchFamily="50" charset="-128"/>
              </a:rPr>
              <a:t>3</a:t>
            </a:r>
            <a:r>
              <a:rPr lang="ja-JP" altLang="en-US" smtClean="0">
                <a:latin typeface="メイリオ" pitchFamily="50" charset="-128"/>
                <a:ea typeface="メイリオ" pitchFamily="50" charset="-128"/>
              </a:rPr>
              <a:t>）</a:t>
            </a:r>
          </a:p>
        </p:txBody>
      </p:sp>
      <p:sp>
        <p:nvSpPr>
          <p:cNvPr id="45059" name="テキスト ボックス 6"/>
          <p:cNvSpPr txBox="1">
            <a:spLocks noChangeArrowheads="1"/>
          </p:cNvSpPr>
          <p:nvPr/>
        </p:nvSpPr>
        <p:spPr bwMode="auto">
          <a:xfrm>
            <a:off x="644525" y="884238"/>
            <a:ext cx="9647238" cy="6016625"/>
          </a:xfrm>
          <a:prstGeom prst="rect">
            <a:avLst/>
          </a:prstGeom>
          <a:noFill/>
          <a:ln w="9525">
            <a:solidFill>
              <a:srgbClr val="000000"/>
            </a:solidFill>
            <a:miter lim="800000"/>
            <a:headEnd/>
            <a:tailEnd/>
          </a:ln>
        </p:spPr>
        <p:txBody>
          <a:bodyPr>
            <a:spAutoFit/>
          </a:bodyPr>
          <a:lstStyle/>
          <a:p>
            <a:pPr algn="just"/>
            <a:r>
              <a:rPr lang="ja-JP" altLang="ja-JP" sz="1200">
                <a:solidFill>
                  <a:srgbClr val="FF0000"/>
                </a:solidFill>
                <a:latin typeface="ＭＳ Ｐゴシック" charset="-128"/>
              </a:rPr>
              <a:t>（懲戒）</a:t>
            </a:r>
          </a:p>
          <a:p>
            <a:pPr algn="just"/>
            <a:r>
              <a:rPr lang="ja-JP" altLang="ja-JP" sz="1200">
                <a:solidFill>
                  <a:srgbClr val="FF0000"/>
                </a:solidFill>
                <a:latin typeface="ＭＳ Ｐゴシック" charset="-128"/>
              </a:rPr>
              <a:t>第４条　次の各号に掲げる場合に応じ、当該各号に定める懲戒処分を行う。</a:t>
            </a:r>
          </a:p>
          <a:p>
            <a:pPr algn="just"/>
            <a:r>
              <a:rPr lang="ja-JP" altLang="en-US" sz="1200">
                <a:solidFill>
                  <a:srgbClr val="FF0000"/>
                </a:solidFill>
                <a:latin typeface="ＭＳ Ｐゴシック" charset="-128"/>
              </a:rPr>
              <a:t>　</a:t>
            </a:r>
            <a:r>
              <a:rPr lang="ja-JP" altLang="ja-JP" sz="1200">
                <a:solidFill>
                  <a:srgbClr val="FF0000"/>
                </a:solidFill>
                <a:latin typeface="ＭＳ Ｐゴシック" charset="-128"/>
              </a:rPr>
              <a:t>　①第３条第２項</a:t>
            </a:r>
            <a:r>
              <a:rPr lang="ja-JP" altLang="en-US" sz="1200">
                <a:solidFill>
                  <a:srgbClr val="FF0000"/>
                </a:solidFill>
                <a:latin typeface="ＭＳ Ｐゴシック" charset="-128"/>
              </a:rPr>
              <a:t>（①を除く。） </a:t>
            </a:r>
            <a:r>
              <a:rPr lang="ja-JP" altLang="ja-JP" sz="1200">
                <a:solidFill>
                  <a:srgbClr val="FF0000"/>
                </a:solidFill>
                <a:latin typeface="ＭＳ Ｐゴシック" charset="-128"/>
              </a:rPr>
              <a:t>、第３条第３項①から⑤及⑧及び第４項の行為を行った場合</a:t>
            </a:r>
          </a:p>
          <a:p>
            <a:pPr algn="just"/>
            <a:r>
              <a:rPr lang="ja-JP" altLang="ja-JP" sz="1200">
                <a:solidFill>
                  <a:srgbClr val="FF0000"/>
                </a:solidFill>
                <a:latin typeface="ＭＳ Ｐゴシック" charset="-128"/>
              </a:rPr>
              <a:t>　　</a:t>
            </a:r>
            <a:r>
              <a:rPr lang="ja-JP" altLang="en-US" sz="1200">
                <a:solidFill>
                  <a:srgbClr val="FF0000"/>
                </a:solidFill>
                <a:latin typeface="ＭＳ Ｐゴシック" charset="-128"/>
              </a:rPr>
              <a:t>　</a:t>
            </a:r>
            <a:r>
              <a:rPr lang="ja-JP" altLang="ja-JP" sz="1200">
                <a:solidFill>
                  <a:srgbClr val="FF0000"/>
                </a:solidFill>
                <a:latin typeface="ＭＳ Ｐゴシック" charset="-128"/>
              </a:rPr>
              <a:t>　</a:t>
            </a:r>
            <a:r>
              <a:rPr lang="ja-JP" altLang="en-US" sz="1200">
                <a:solidFill>
                  <a:srgbClr val="FF0000"/>
                </a:solidFill>
                <a:latin typeface="ＭＳ Ｐゴシック" charset="-128"/>
              </a:rPr>
              <a:t>　　</a:t>
            </a:r>
            <a:r>
              <a:rPr lang="ja-JP" altLang="ja-JP" sz="1200">
                <a:solidFill>
                  <a:srgbClr val="FF0000"/>
                </a:solidFill>
                <a:latin typeface="ＭＳ Ｐゴシック" charset="-128"/>
              </a:rPr>
              <a:t>就業規則第▽条第１項①から④までに定めるけん責、減給、出勤停止又は降格</a:t>
            </a:r>
          </a:p>
          <a:p>
            <a:pPr algn="just"/>
            <a:r>
              <a:rPr lang="ja-JP" altLang="en-US" sz="1200">
                <a:solidFill>
                  <a:srgbClr val="FF0000"/>
                </a:solidFill>
                <a:latin typeface="ＭＳ Ｐゴシック" charset="-128"/>
              </a:rPr>
              <a:t>　</a:t>
            </a:r>
            <a:r>
              <a:rPr lang="ja-JP" altLang="ja-JP" sz="1200">
                <a:solidFill>
                  <a:srgbClr val="FF0000"/>
                </a:solidFill>
                <a:latin typeface="ＭＳ Ｐゴシック" charset="-128"/>
              </a:rPr>
              <a:t>　②前号の行為が再度に及んだ場合、その情状が悪質と認められる場合</a:t>
            </a:r>
            <a:r>
              <a:rPr lang="ja-JP" altLang="en-US" sz="1200">
                <a:solidFill>
                  <a:srgbClr val="FF0000"/>
                </a:solidFill>
                <a:latin typeface="ＭＳ Ｐゴシック" charset="-128"/>
              </a:rPr>
              <a:t>、第３条第２項①又は</a:t>
            </a:r>
            <a:r>
              <a:rPr lang="ja-JP" altLang="ja-JP" sz="1200">
                <a:solidFill>
                  <a:srgbClr val="FF0000"/>
                </a:solidFill>
                <a:latin typeface="ＭＳ Ｐゴシック" charset="-128"/>
              </a:rPr>
              <a:t>第３条第３項⑥、⑦の行為を行った場合</a:t>
            </a:r>
          </a:p>
          <a:p>
            <a:pPr algn="just">
              <a:spcAft>
                <a:spcPts val="600"/>
              </a:spcAft>
            </a:pPr>
            <a:r>
              <a:rPr lang="ja-JP" altLang="en-US" sz="1200">
                <a:solidFill>
                  <a:srgbClr val="FF0000"/>
                </a:solidFill>
                <a:latin typeface="ＭＳ Ｐゴシック" charset="-128"/>
              </a:rPr>
              <a:t>　　　　　　</a:t>
            </a:r>
            <a:r>
              <a:rPr lang="ja-JP" altLang="ja-JP" sz="1200">
                <a:solidFill>
                  <a:srgbClr val="FF0000"/>
                </a:solidFill>
                <a:latin typeface="ＭＳ Ｐゴシック" charset="-128"/>
              </a:rPr>
              <a:t>就業規則第▽条⑤に定める懲戒解雇</a:t>
            </a:r>
          </a:p>
          <a:p>
            <a:pPr algn="just"/>
            <a:r>
              <a:rPr lang="en-US" altLang="ja-JP" sz="1200">
                <a:solidFill>
                  <a:srgbClr val="FF0000"/>
                </a:solidFill>
                <a:latin typeface="ＭＳ Ｐゴシック" charset="-128"/>
              </a:rPr>
              <a:t> </a:t>
            </a:r>
            <a:r>
              <a:rPr lang="ja-JP" altLang="ja-JP" sz="1200">
                <a:solidFill>
                  <a:srgbClr val="FF0000"/>
                </a:solidFill>
                <a:latin typeface="ＭＳ Ｐゴシック" charset="-128"/>
              </a:rPr>
              <a:t>（相談及び苦情への対応）</a:t>
            </a:r>
          </a:p>
          <a:p>
            <a:pPr algn="just"/>
            <a:r>
              <a:rPr lang="ja-JP" altLang="ja-JP" sz="1200">
                <a:solidFill>
                  <a:srgbClr val="FF0000"/>
                </a:solidFill>
                <a:latin typeface="ＭＳ Ｐゴシック" charset="-128"/>
              </a:rPr>
              <a:t>第５条　職場におけるハラスメントに関する相談窓口は本社及び各事業場で設けることとし、その責任者は人事部長とする。人事部長は、窓口担当者の名前を人事異動等の変更の都度、周知するとともに、担当者に対する対応マニュアルの作成及び対応に必要な研修を行うものとする。</a:t>
            </a:r>
          </a:p>
          <a:p>
            <a:pPr algn="just">
              <a:spcAft>
                <a:spcPts val="600"/>
              </a:spcAft>
            </a:pPr>
            <a:r>
              <a:rPr lang="ja-JP" altLang="ja-JP" sz="1200">
                <a:solidFill>
                  <a:srgbClr val="FF0000"/>
                </a:solidFill>
                <a:latin typeface="ＭＳ Ｐゴシック" charset="-128"/>
              </a:rPr>
              <a:t>２　職場におけるハラスメントの被害者に限らず、すべての従業員は</a:t>
            </a:r>
            <a:r>
              <a:rPr lang="ja-JP" altLang="en-US" sz="1200">
                <a:solidFill>
                  <a:srgbClr val="FF0000"/>
                </a:solidFill>
                <a:latin typeface="ＭＳ Ｐゴシック" charset="-128"/>
              </a:rPr>
              <a:t>、</a:t>
            </a:r>
            <a:r>
              <a:rPr lang="ja-JP" altLang="ja-JP" sz="1200">
                <a:solidFill>
                  <a:srgbClr val="FF0000"/>
                </a:solidFill>
                <a:latin typeface="ＭＳ Ｐゴシック" charset="-128"/>
              </a:rPr>
              <a:t>パワーハラスメント</a:t>
            </a:r>
            <a:r>
              <a:rPr lang="ja-JP" altLang="en-US" sz="1200">
                <a:solidFill>
                  <a:srgbClr val="FF0000"/>
                </a:solidFill>
                <a:latin typeface="ＭＳ Ｐゴシック" charset="-128"/>
              </a:rPr>
              <a:t>や</a:t>
            </a:r>
            <a:r>
              <a:rPr lang="ja-JP" altLang="ja-JP" sz="1200">
                <a:solidFill>
                  <a:srgbClr val="FF0000"/>
                </a:solidFill>
                <a:latin typeface="ＭＳ Ｐゴシック" charset="-128"/>
              </a:rPr>
              <a:t>性的な言動</a:t>
            </a:r>
            <a:r>
              <a:rPr lang="ja-JP" altLang="en-US" sz="1200">
                <a:solidFill>
                  <a:srgbClr val="FF0000"/>
                </a:solidFill>
                <a:latin typeface="ＭＳ Ｐゴシック" charset="-128"/>
              </a:rPr>
              <a:t>、</a:t>
            </a:r>
            <a:r>
              <a:rPr lang="ja-JP" altLang="ja-JP" sz="1200">
                <a:solidFill>
                  <a:srgbClr val="FF0000"/>
                </a:solidFill>
                <a:latin typeface="ＭＳ Ｐゴシック" charset="-128"/>
              </a:rPr>
              <a:t>妊娠・出産・育児休業等に関する就業環境を害する言動に関する</a:t>
            </a:r>
            <a:r>
              <a:rPr lang="ja-JP" altLang="en-US" sz="1200">
                <a:solidFill>
                  <a:srgbClr val="FF0000"/>
                </a:solidFill>
                <a:latin typeface="ＭＳ Ｐゴシック" charset="-128"/>
              </a:rPr>
              <a:t>相談を</a:t>
            </a:r>
            <a:r>
              <a:rPr lang="ja-JP" altLang="ja-JP" sz="1200">
                <a:solidFill>
                  <a:srgbClr val="FF0000"/>
                </a:solidFill>
                <a:latin typeface="ＭＳ Ｐゴシック" charset="-128"/>
              </a:rPr>
              <a:t>相談窓口の担当者に申し出ることができる。</a:t>
            </a:r>
            <a:endParaRPr lang="en-US" altLang="ja-JP" sz="1200">
              <a:solidFill>
                <a:srgbClr val="FF0000"/>
              </a:solidFill>
              <a:latin typeface="ＭＳ Ｐゴシック" charset="-128"/>
            </a:endParaRPr>
          </a:p>
          <a:p>
            <a:pPr algn="just">
              <a:spcAft>
                <a:spcPts val="600"/>
              </a:spcAft>
            </a:pPr>
            <a:r>
              <a:rPr lang="ja-JP" altLang="ja-JP" sz="1200">
                <a:solidFill>
                  <a:srgbClr val="FF0000"/>
                </a:solidFill>
                <a:latin typeface="ＭＳ Ｐゴシック" charset="-128"/>
              </a:rPr>
              <a:t>３　対応マニュアルに沿い、相談窓口担当者は相談者からの事実確認の後、本社においては人事部長へ、各事業場においては所属長へ報告する。報告に基づき、人事部長又は所属長は相談者の</a:t>
            </a:r>
            <a:r>
              <a:rPr lang="ja-JP" altLang="en-US" sz="1200">
                <a:solidFill>
                  <a:srgbClr val="FF0000"/>
                </a:solidFill>
                <a:latin typeface="ＭＳ Ｐゴシック" charset="-128"/>
              </a:rPr>
              <a:t>プライバシー</a:t>
            </a:r>
            <a:r>
              <a:rPr lang="ja-JP" altLang="ja-JP" sz="1200">
                <a:solidFill>
                  <a:srgbClr val="FF0000"/>
                </a:solidFill>
                <a:latin typeface="ＭＳ Ｐゴシック" charset="-128"/>
              </a:rPr>
              <a:t>に配慮した上で、必要に応じて行為者、被害者、上司その他の従業員等に事実関係を聴取する。</a:t>
            </a:r>
          </a:p>
          <a:p>
            <a:pPr algn="just">
              <a:spcAft>
                <a:spcPts val="600"/>
              </a:spcAft>
            </a:pPr>
            <a:r>
              <a:rPr lang="ja-JP" altLang="ja-JP" sz="1200">
                <a:solidFill>
                  <a:srgbClr val="FF0000"/>
                </a:solidFill>
                <a:latin typeface="ＭＳ Ｐゴシック" charset="-128"/>
              </a:rPr>
              <a:t>４　前項の聴取を求められた従業員は、正当な理由なくこれを拒むことはできない。</a:t>
            </a:r>
          </a:p>
          <a:p>
            <a:pPr algn="just">
              <a:spcAft>
                <a:spcPts val="600"/>
              </a:spcAft>
            </a:pPr>
            <a:r>
              <a:rPr lang="ja-JP" altLang="ja-JP" sz="1200">
                <a:solidFill>
                  <a:srgbClr val="FF0000"/>
                </a:solidFill>
                <a:latin typeface="ＭＳ Ｐゴシック" charset="-128"/>
              </a:rPr>
              <a:t>５　対応マニュアルに沿い、所属長は人事部長に事実関係を報告し、人事部長は、問題解決のための措置として、第４条による懲戒の他、行為者の異動等被害者の労働条件及び就業環境を改善するために必要な措置を講じる。</a:t>
            </a:r>
            <a:endParaRPr lang="en-US" altLang="ja-JP" sz="1200">
              <a:solidFill>
                <a:srgbClr val="FF0000"/>
              </a:solidFill>
              <a:latin typeface="ＭＳ Ｐゴシック" charset="-128"/>
            </a:endParaRPr>
          </a:p>
          <a:p>
            <a:pPr algn="just"/>
            <a:r>
              <a:rPr lang="ja-JP" altLang="ja-JP" sz="1200">
                <a:solidFill>
                  <a:srgbClr val="FF0000"/>
                </a:solidFill>
                <a:latin typeface="ＭＳ Ｐゴシック" charset="-128"/>
              </a:rPr>
              <a:t>６　相談及び苦情への対応に当たっては、関係者のプライバシーは保護されるとともに、相談をしたこと又は事実関係の確認に協力したこと等を理由として不利益な取扱いは行わない。</a:t>
            </a:r>
            <a:endParaRPr lang="en-US" altLang="ja-JP" sz="1200">
              <a:solidFill>
                <a:srgbClr val="FF0000"/>
              </a:solidFill>
              <a:latin typeface="ＭＳ Ｐゴシック" charset="-128"/>
            </a:endParaRPr>
          </a:p>
          <a:p>
            <a:pPr algn="just"/>
            <a:endParaRPr lang="ja-JP" altLang="ja-JP" sz="1200">
              <a:solidFill>
                <a:srgbClr val="FF0000"/>
              </a:solidFill>
              <a:latin typeface="ＭＳ Ｐゴシック" charset="-128"/>
            </a:endParaRPr>
          </a:p>
          <a:p>
            <a:pPr algn="just"/>
            <a:r>
              <a:rPr lang="en-US" altLang="ja-JP" sz="1200">
                <a:solidFill>
                  <a:srgbClr val="FF0000"/>
                </a:solidFill>
                <a:latin typeface="ＭＳ Ｐゴシック" charset="-128"/>
              </a:rPr>
              <a:t> </a:t>
            </a:r>
            <a:r>
              <a:rPr lang="ja-JP" altLang="ja-JP" sz="1200">
                <a:solidFill>
                  <a:srgbClr val="FF0000"/>
                </a:solidFill>
                <a:latin typeface="ＭＳ Ｐゴシック" charset="-128"/>
              </a:rPr>
              <a:t>（再発防止の義務）</a:t>
            </a:r>
          </a:p>
          <a:p>
            <a:pPr algn="just"/>
            <a:r>
              <a:rPr lang="ja-JP" altLang="ja-JP" sz="1200">
                <a:solidFill>
                  <a:srgbClr val="FF0000"/>
                </a:solidFill>
                <a:latin typeface="ＭＳ Ｐゴシック" charset="-128"/>
              </a:rPr>
              <a:t>第６条　人事部長は、職場におけるハラスメント事案が生じた時は、周知の再徹底及び研修の実施、事案発生の原因の分析等、適切な再発防止策を講じなければならない。</a:t>
            </a:r>
            <a:endParaRPr lang="en-US" altLang="ja-JP" sz="1200">
              <a:solidFill>
                <a:srgbClr val="FF0000"/>
              </a:solidFill>
              <a:latin typeface="ＭＳ Ｐゴシック" charset="-128"/>
            </a:endParaRPr>
          </a:p>
          <a:p>
            <a:pPr algn="just"/>
            <a:endParaRPr lang="ja-JP" altLang="ja-JP" sz="1200">
              <a:solidFill>
                <a:srgbClr val="FF0000"/>
              </a:solidFill>
              <a:latin typeface="ＭＳ Ｐゴシック" charset="-128"/>
            </a:endParaRPr>
          </a:p>
          <a:p>
            <a:pPr algn="just"/>
            <a:r>
              <a:rPr lang="en-US" altLang="ja-JP" sz="1200">
                <a:solidFill>
                  <a:srgbClr val="FF0000"/>
                </a:solidFill>
                <a:latin typeface="ＭＳ Ｐゴシック" charset="-128"/>
              </a:rPr>
              <a:t> </a:t>
            </a:r>
            <a:r>
              <a:rPr lang="ja-JP" altLang="ja-JP" sz="1200">
                <a:solidFill>
                  <a:srgbClr val="FF0000"/>
                </a:solidFill>
                <a:latin typeface="ＭＳ Ｐゴシック" charset="-128"/>
              </a:rPr>
              <a:t>（その他）</a:t>
            </a:r>
          </a:p>
          <a:p>
            <a:pPr algn="just"/>
            <a:r>
              <a:rPr lang="ja-JP" altLang="ja-JP" sz="1200">
                <a:solidFill>
                  <a:srgbClr val="FF0000"/>
                </a:solidFill>
                <a:latin typeface="ＭＳ Ｐゴシック" charset="-128"/>
              </a:rPr>
              <a:t>第７条　性別役割分担意識に基づく言動は、セクシュアルハラスメントの発生の原因や要因になり得る</a:t>
            </a:r>
            <a:r>
              <a:rPr lang="ja-JP" altLang="en-US" sz="1200">
                <a:solidFill>
                  <a:srgbClr val="FF0000"/>
                </a:solidFill>
                <a:latin typeface="ＭＳ Ｐゴシック" charset="-128"/>
              </a:rPr>
              <a:t>こと、また、</a:t>
            </a:r>
            <a:r>
              <a:rPr lang="ja-JP" altLang="ja-JP" sz="1200">
                <a:solidFill>
                  <a:srgbClr val="FF0000"/>
                </a:solidFill>
                <a:latin typeface="ＭＳ Ｐゴシック" charset="-128"/>
              </a:rPr>
              <a:t>妊娠・出産・育児休業等に関する否定的な言動は、妊娠・出産・育児休業等に関するハラスメントの発生の原因や背景となり得ること</a:t>
            </a:r>
            <a:r>
              <a:rPr lang="ja-JP" altLang="en-US" sz="1200">
                <a:solidFill>
                  <a:srgbClr val="FF0000"/>
                </a:solidFill>
                <a:latin typeface="ＭＳ Ｐゴシック" charset="-128"/>
              </a:rPr>
              <a:t>から</a:t>
            </a:r>
            <a:r>
              <a:rPr lang="ja-JP" altLang="ja-JP" sz="1200">
                <a:solidFill>
                  <a:srgbClr val="FF0000"/>
                </a:solidFill>
                <a:latin typeface="ＭＳ Ｐゴシック" charset="-128"/>
              </a:rPr>
              <a:t>、このような言動を行わないよう注意すること。</a:t>
            </a:r>
            <a:endParaRPr lang="en-US" altLang="ja-JP" sz="1200">
              <a:solidFill>
                <a:srgbClr val="FF0000"/>
              </a:solidFill>
              <a:latin typeface="ＭＳ Ｐゴシック" charset="-128"/>
            </a:endParaRPr>
          </a:p>
          <a:p>
            <a:pPr algn="just"/>
            <a:endParaRPr lang="ja-JP" altLang="ja-JP" sz="1200">
              <a:solidFill>
                <a:srgbClr val="FF0000"/>
              </a:solidFill>
              <a:latin typeface="ＭＳ Ｐゴシック" charset="-128"/>
            </a:endParaRPr>
          </a:p>
          <a:p>
            <a:pPr algn="just"/>
            <a:r>
              <a:rPr lang="ja-JP" altLang="ja-JP" sz="1200">
                <a:solidFill>
                  <a:srgbClr val="FF0000"/>
                </a:solidFill>
                <a:latin typeface="ＭＳ Ｐゴシック" charset="-128"/>
              </a:rPr>
              <a:t>附則　</a:t>
            </a:r>
            <a:r>
              <a:rPr lang="ja-JP" altLang="en-US" sz="1200">
                <a:solidFill>
                  <a:srgbClr val="FF0000"/>
                </a:solidFill>
                <a:latin typeface="ＭＳ Ｐゴシック" charset="-128"/>
              </a:rPr>
              <a:t>本規定は令和</a:t>
            </a:r>
            <a:r>
              <a:rPr lang="ja-JP" altLang="ja-JP" sz="1200">
                <a:solidFill>
                  <a:srgbClr val="FF0000"/>
                </a:solidFill>
                <a:latin typeface="ＭＳ Ｐゴシック" charset="-128"/>
              </a:rPr>
              <a:t>○年○月○日より実施</a:t>
            </a:r>
            <a:r>
              <a:rPr lang="ja-JP" altLang="en-US" sz="1200">
                <a:solidFill>
                  <a:srgbClr val="FF0000"/>
                </a:solidFill>
                <a:latin typeface="ＭＳ Ｐゴシック" charset="-128"/>
              </a:rPr>
              <a:t>する。</a:t>
            </a:r>
            <a:endParaRPr lang="ja-JP" altLang="ja-JP" sz="1200">
              <a:solidFill>
                <a:srgbClr val="FF0000"/>
              </a:solidFill>
              <a:latin typeface="ＭＳ Ｐゴシック" charset="-128"/>
            </a:endParaRPr>
          </a:p>
          <a:p>
            <a:pPr algn="just" eaLnBrk="1" hangingPunct="1"/>
            <a:endParaRPr kumimoji="0" lang="ja-JP" altLang="ja-JP" sz="1200">
              <a:solidFill>
                <a:srgbClr val="FF0000"/>
              </a:solidFill>
              <a:latin typeface="ＭＳ Ｐゴシック" charset="-128"/>
            </a:endParaRPr>
          </a:p>
        </p:txBody>
      </p:sp>
      <p:grpSp>
        <p:nvGrpSpPr>
          <p:cNvPr id="45060" name="グループ化 7"/>
          <p:cNvGrpSpPr>
            <a:grpSpLocks/>
          </p:cNvGrpSpPr>
          <p:nvPr/>
        </p:nvGrpSpPr>
        <p:grpSpPr bwMode="auto">
          <a:xfrm>
            <a:off x="7373938" y="168275"/>
            <a:ext cx="2481262" cy="990600"/>
            <a:chOff x="7679551" y="5377700"/>
            <a:chExt cx="2481263" cy="990015"/>
          </a:xfrm>
        </p:grpSpPr>
        <p:pic>
          <p:nvPicPr>
            <p:cNvPr id="45061" name="Picture 2" descr="C:\Users\r169248\AppData\Local\Microsoft\Windows\Temporary Internet Files\Content.IE5\DOP09SU2\DIN_4844-2_Warnung_vor_einer_Gefahrenstelle_D-W000.svg[1].png"/>
            <p:cNvPicPr>
              <a:picLocks noChangeAspect="1" noChangeArrowheads="1"/>
            </p:cNvPicPr>
            <p:nvPr/>
          </p:nvPicPr>
          <p:blipFill>
            <a:blip r:embed="rId3"/>
            <a:srcRect/>
            <a:stretch>
              <a:fillRect/>
            </a:stretch>
          </p:blipFill>
          <p:spPr bwMode="auto">
            <a:xfrm>
              <a:off x="8493146" y="5485358"/>
              <a:ext cx="854075" cy="774700"/>
            </a:xfrm>
            <a:prstGeom prst="rect">
              <a:avLst/>
            </a:prstGeom>
            <a:noFill/>
            <a:ln w="9525">
              <a:noFill/>
              <a:miter lim="800000"/>
              <a:headEnd/>
              <a:tailEnd/>
            </a:ln>
          </p:spPr>
        </p:pic>
        <p:sp>
          <p:nvSpPr>
            <p:cNvPr id="45062" name="テキスト ボックス 7"/>
            <p:cNvSpPr txBox="1">
              <a:spLocks noChangeArrowheads="1"/>
            </p:cNvSpPr>
            <p:nvPr/>
          </p:nvSpPr>
          <p:spPr bwMode="auto">
            <a:xfrm>
              <a:off x="7679551" y="5377700"/>
              <a:ext cx="2481263" cy="990015"/>
            </a:xfrm>
            <a:prstGeom prst="rect">
              <a:avLst/>
            </a:prstGeom>
            <a:solidFill>
              <a:schemeClr val="bg1">
                <a:alpha val="76862"/>
              </a:schemeClr>
            </a:solidFill>
            <a:ln w="9525">
              <a:solidFill>
                <a:srgbClr val="FF0000"/>
              </a:solidFill>
              <a:miter lim="800000"/>
              <a:headEnd/>
              <a:tailEnd/>
            </a:ln>
          </p:spPr>
          <p:txBody>
            <a:bodyPr anchor="ctr">
              <a:spAutoFit/>
            </a:bodyPr>
            <a:lstStyle/>
            <a:p>
              <a:pPr eaLnBrk="1" hangingPunct="1">
                <a:lnSpc>
                  <a:spcPts val="1400"/>
                </a:lnSpc>
              </a:pPr>
              <a:r>
                <a:rPr lang="en-US" altLang="ja-JP" sz="1400" b="1">
                  <a:solidFill>
                    <a:srgbClr val="FF0000"/>
                  </a:solidFill>
                  <a:latin typeface="メイリオ" pitchFamily="50" charset="-128"/>
                  <a:ea typeface="メイリオ" pitchFamily="50" charset="-128"/>
                </a:rPr>
                <a:t> </a:t>
              </a:r>
              <a:r>
                <a:rPr lang="ja-JP" altLang="en-US" sz="1400" b="1">
                  <a:solidFill>
                    <a:srgbClr val="FF0000"/>
                  </a:solidFill>
                  <a:latin typeface="メイリオ" pitchFamily="50" charset="-128"/>
                  <a:ea typeface="メイリオ" pitchFamily="50" charset="-128"/>
                </a:rPr>
                <a:t>研修担当者様：</a:t>
              </a:r>
              <a:endParaRPr lang="en-US" altLang="ja-JP" sz="1400" b="1">
                <a:solidFill>
                  <a:srgbClr val="FF0000"/>
                </a:solidFill>
                <a:latin typeface="メイリオ" pitchFamily="50" charset="-128"/>
                <a:ea typeface="メイリオ" pitchFamily="50" charset="-128"/>
              </a:endParaRPr>
            </a:p>
            <a:p>
              <a:pPr eaLnBrk="1" hangingPunct="1">
                <a:lnSpc>
                  <a:spcPts val="1400"/>
                </a:lnSpc>
              </a:pPr>
              <a:r>
                <a:rPr lang="ja-JP" altLang="en-US" sz="1400" b="1">
                  <a:solidFill>
                    <a:srgbClr val="FF0000"/>
                  </a:solidFill>
                </a:rPr>
                <a:t>本スライドは就業規則への規定例を記載しています。各企業で規定している内容に合わせて修正してください。</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p:txBody>
          <a:bodyPr/>
          <a:lstStyle/>
          <a:p>
            <a:pPr eaLnBrk="1" hangingPunct="1"/>
            <a:r>
              <a:rPr lang="en-US" altLang="ja-JP" smtClean="0">
                <a:latin typeface="メイリオ" pitchFamily="50" charset="-128"/>
                <a:ea typeface="メイリオ" pitchFamily="50" charset="-128"/>
              </a:rPr>
              <a:t>6-2.</a:t>
            </a:r>
            <a:r>
              <a:rPr lang="ja-JP" altLang="en-US" smtClean="0">
                <a:latin typeface="メイリオ" pitchFamily="50" charset="-128"/>
                <a:ea typeface="メイリオ" pitchFamily="50" charset="-128"/>
              </a:rPr>
              <a:t>　わが社でのパワーハラスメントに関する相談への対応の流れ</a:t>
            </a:r>
          </a:p>
        </p:txBody>
      </p:sp>
      <p:sp>
        <p:nvSpPr>
          <p:cNvPr id="7" name="下矢印 6"/>
          <p:cNvSpPr/>
          <p:nvPr/>
        </p:nvSpPr>
        <p:spPr>
          <a:xfrm>
            <a:off x="1685925" y="1960563"/>
            <a:ext cx="217488" cy="288925"/>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8" name="下矢印 7"/>
          <p:cNvSpPr/>
          <p:nvPr/>
        </p:nvSpPr>
        <p:spPr>
          <a:xfrm>
            <a:off x="1685925" y="5151438"/>
            <a:ext cx="217488" cy="287337"/>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7" name="下矢印 16"/>
          <p:cNvSpPr/>
          <p:nvPr/>
        </p:nvSpPr>
        <p:spPr>
          <a:xfrm>
            <a:off x="1685925" y="5832475"/>
            <a:ext cx="217488" cy="288925"/>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8" name="下矢印 17"/>
          <p:cNvSpPr/>
          <p:nvPr/>
        </p:nvSpPr>
        <p:spPr>
          <a:xfrm>
            <a:off x="1685925" y="2998788"/>
            <a:ext cx="217488" cy="317500"/>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47111" name="コンテンツ プレースホルダー 2"/>
          <p:cNvSpPr txBox="1">
            <a:spLocks/>
          </p:cNvSpPr>
          <p:nvPr/>
        </p:nvSpPr>
        <p:spPr bwMode="auto">
          <a:xfrm>
            <a:off x="858838" y="1020763"/>
            <a:ext cx="9393237" cy="6350000"/>
          </a:xfrm>
          <a:prstGeom prst="rect">
            <a:avLst/>
          </a:prstGeom>
          <a:noFill/>
          <a:ln w="9525">
            <a:noFill/>
            <a:miter lim="800000"/>
            <a:headEnd/>
            <a:tailEnd/>
          </a:ln>
        </p:spPr>
        <p:txBody>
          <a:bodyPr/>
          <a:lstStyle/>
          <a:p>
            <a:pPr eaLnBrk="1" hangingPunct="1">
              <a:spcBef>
                <a:spcPct val="20000"/>
              </a:spcBef>
              <a:buClr>
                <a:srgbClr val="B5993E"/>
              </a:buClr>
              <a:buFont typeface="Wingdings" pitchFamily="2" charset="2"/>
              <a:buNone/>
            </a:pPr>
            <a:r>
              <a:rPr lang="ja-JP" altLang="en-US" sz="1800">
                <a:solidFill>
                  <a:srgbClr val="FF0000"/>
                </a:solidFill>
                <a:latin typeface="メイリオ" pitchFamily="50" charset="-128"/>
                <a:ea typeface="メイリオ" pitchFamily="50" charset="-128"/>
              </a:rPr>
              <a:t>１．本人（相談者）との面談</a:t>
            </a:r>
            <a:endParaRPr lang="en-US" altLang="ja-JP" sz="1800">
              <a:solidFill>
                <a:srgbClr val="FF0000"/>
              </a:solidFill>
              <a:latin typeface="メイリオ" pitchFamily="50" charset="-128"/>
              <a:ea typeface="メイリオ" pitchFamily="50" charset="-128"/>
            </a:endParaRPr>
          </a:p>
          <a:p>
            <a:pPr eaLnBrk="1" hangingPunct="1">
              <a:spcBef>
                <a:spcPct val="20000"/>
              </a:spcBef>
              <a:buClr>
                <a:srgbClr val="B5993E"/>
              </a:buClr>
              <a:buFont typeface="Wingdings" pitchFamily="2" charset="2"/>
              <a:buNone/>
            </a:pPr>
            <a:r>
              <a:rPr lang="ja-JP" altLang="en-US" sz="1400">
                <a:solidFill>
                  <a:srgbClr val="FF0000"/>
                </a:solidFill>
                <a:latin typeface="メイリオ" pitchFamily="50" charset="-128"/>
                <a:ea typeface="メイリオ" pitchFamily="50" charset="-128"/>
              </a:rPr>
              <a:t>　　　</a:t>
            </a:r>
            <a:r>
              <a:rPr lang="ja-JP" altLang="en-US" sz="1600">
                <a:solidFill>
                  <a:srgbClr val="FF0000"/>
                </a:solidFill>
                <a:latin typeface="メイリオ" pitchFamily="50" charset="-128"/>
                <a:ea typeface="メイリオ" pitchFamily="50" charset="-128"/>
              </a:rPr>
              <a:t>面談にあたっては、</a:t>
            </a:r>
            <a:r>
              <a:rPr lang="ja-JP" altLang="en-US" sz="1600" u="sng">
                <a:solidFill>
                  <a:srgbClr val="FF0000"/>
                </a:solidFill>
                <a:latin typeface="メイリオ" pitchFamily="50" charset="-128"/>
                <a:ea typeface="メイリオ" pitchFamily="50" charset="-128"/>
              </a:rPr>
              <a:t>必ずプライバシーが確保できる場所</a:t>
            </a:r>
            <a:r>
              <a:rPr lang="ja-JP" altLang="en-US" sz="1600">
                <a:solidFill>
                  <a:srgbClr val="FF0000"/>
                </a:solidFill>
                <a:latin typeface="メイリオ" pitchFamily="50" charset="-128"/>
                <a:ea typeface="メイリオ" pitchFamily="50" charset="-128"/>
              </a:rPr>
              <a:t>を準備します</a:t>
            </a:r>
            <a:r>
              <a:rPr lang="en-US" altLang="ja-JP">
                <a:solidFill>
                  <a:srgbClr val="FF0000"/>
                </a:solidFill>
                <a:latin typeface="メイリオ" pitchFamily="50" charset="-128"/>
                <a:ea typeface="メイリオ" pitchFamily="50" charset="-128"/>
              </a:rPr>
              <a:t/>
            </a:r>
            <a:br>
              <a:rPr lang="en-US" altLang="ja-JP">
                <a:solidFill>
                  <a:srgbClr val="FF0000"/>
                </a:solidFill>
                <a:latin typeface="メイリオ" pitchFamily="50" charset="-128"/>
                <a:ea typeface="メイリオ" pitchFamily="50" charset="-128"/>
              </a:rPr>
            </a:br>
            <a:r>
              <a:rPr lang="ja-JP" altLang="en-US">
                <a:solidFill>
                  <a:srgbClr val="FF0000"/>
                </a:solidFill>
                <a:latin typeface="メイリオ" pitchFamily="50" charset="-128"/>
                <a:ea typeface="メイリオ" pitchFamily="50" charset="-128"/>
              </a:rPr>
              <a:t>　　</a:t>
            </a:r>
            <a:r>
              <a:rPr lang="ja-JP" altLang="en-US" sz="1600" u="sng">
                <a:solidFill>
                  <a:srgbClr val="FF0000"/>
                </a:solidFill>
                <a:latin typeface="メイリオ" pitchFamily="50" charset="-128"/>
                <a:ea typeface="メイリオ" pitchFamily="50" charset="-128"/>
              </a:rPr>
              <a:t>秘密は絶対に守ります！</a:t>
            </a:r>
            <a:endParaRPr lang="en-US" altLang="ja-JP" sz="1600" u="sng">
              <a:solidFill>
                <a:srgbClr val="FF0000"/>
              </a:solidFill>
              <a:latin typeface="メイリオ" pitchFamily="50" charset="-128"/>
              <a:ea typeface="メイリオ" pitchFamily="50" charset="-128"/>
            </a:endParaRPr>
          </a:p>
          <a:p>
            <a:pPr eaLnBrk="1" hangingPunct="1">
              <a:spcBef>
                <a:spcPct val="20000"/>
              </a:spcBef>
              <a:buClr>
                <a:srgbClr val="B5993E"/>
              </a:buClr>
              <a:buFont typeface="Wingdings" pitchFamily="2" charset="2"/>
              <a:buNone/>
            </a:pPr>
            <a:r>
              <a:rPr lang="ja-JP" altLang="en-US" sz="1600">
                <a:solidFill>
                  <a:srgbClr val="FF0000"/>
                </a:solidFill>
                <a:latin typeface="メイリオ" pitchFamily="50" charset="-128"/>
                <a:ea typeface="メイリオ" pitchFamily="50" charset="-128"/>
              </a:rPr>
              <a:t>　　  </a:t>
            </a:r>
            <a:r>
              <a:rPr lang="ja-JP" altLang="en-US">
                <a:solidFill>
                  <a:srgbClr val="FF0000"/>
                </a:solidFill>
                <a:latin typeface="メイリオ" pitchFamily="50" charset="-128"/>
                <a:ea typeface="メイリオ" pitchFamily="50" charset="-128"/>
              </a:rPr>
              <a:t>　　　　　　　　　　　　</a:t>
            </a:r>
            <a:endParaRPr lang="en-US" altLang="ja-JP" sz="2800">
              <a:solidFill>
                <a:srgbClr val="FF0000"/>
              </a:solidFill>
              <a:latin typeface="メイリオ" pitchFamily="50" charset="-128"/>
              <a:ea typeface="メイリオ" pitchFamily="50" charset="-128"/>
            </a:endParaRPr>
          </a:p>
          <a:p>
            <a:pPr eaLnBrk="1" hangingPunct="1">
              <a:spcBef>
                <a:spcPct val="20000"/>
              </a:spcBef>
              <a:buClr>
                <a:srgbClr val="B5993E"/>
              </a:buClr>
              <a:buFont typeface="Wingdings" pitchFamily="2" charset="2"/>
              <a:buNone/>
            </a:pPr>
            <a:r>
              <a:rPr lang="ja-JP" altLang="en-US" sz="1800">
                <a:solidFill>
                  <a:srgbClr val="FF0000"/>
                </a:solidFill>
                <a:latin typeface="メイリオ" pitchFamily="50" charset="-128"/>
                <a:ea typeface="メイリオ" pitchFamily="50" charset="-128"/>
              </a:rPr>
              <a:t>２．事実関係の確認　　</a:t>
            </a:r>
            <a:endParaRPr lang="en-US" altLang="ja-JP" sz="1800">
              <a:solidFill>
                <a:srgbClr val="FF0000"/>
              </a:solidFill>
              <a:latin typeface="メイリオ" pitchFamily="50" charset="-128"/>
              <a:ea typeface="メイリオ" pitchFamily="50" charset="-128"/>
            </a:endParaRPr>
          </a:p>
          <a:p>
            <a:pPr eaLnBrk="1" hangingPunct="1">
              <a:spcBef>
                <a:spcPct val="20000"/>
              </a:spcBef>
              <a:buClr>
                <a:srgbClr val="B5993E"/>
              </a:buClr>
              <a:buFont typeface="Wingdings" pitchFamily="2" charset="2"/>
              <a:buNone/>
            </a:pPr>
            <a:r>
              <a:rPr lang="ja-JP" altLang="en-US">
                <a:solidFill>
                  <a:srgbClr val="FF0000"/>
                </a:solidFill>
                <a:latin typeface="メイリオ" pitchFamily="50" charset="-128"/>
                <a:ea typeface="メイリオ" pitchFamily="50" charset="-128"/>
              </a:rPr>
              <a:t>　　</a:t>
            </a:r>
            <a:r>
              <a:rPr lang="ja-JP" altLang="en-US" sz="1600">
                <a:solidFill>
                  <a:srgbClr val="FF0000"/>
                </a:solidFill>
                <a:latin typeface="メイリオ" pitchFamily="50" charset="-128"/>
                <a:ea typeface="メイリオ" pitchFamily="50" charset="-128"/>
              </a:rPr>
              <a:t>行為者ヒアリング／第三者ヒアリング（必ず本人（相談者）の了解をとってから行います）</a:t>
            </a:r>
            <a:endParaRPr lang="en-US" altLang="ja-JP" sz="1600">
              <a:solidFill>
                <a:srgbClr val="FF0000"/>
              </a:solidFill>
              <a:latin typeface="メイリオ" pitchFamily="50" charset="-128"/>
              <a:ea typeface="メイリオ" pitchFamily="50" charset="-128"/>
            </a:endParaRPr>
          </a:p>
          <a:p>
            <a:pPr eaLnBrk="1" hangingPunct="1">
              <a:spcBef>
                <a:spcPct val="20000"/>
              </a:spcBef>
              <a:buClr>
                <a:srgbClr val="B5993E"/>
              </a:buClr>
              <a:buFont typeface="Wingdings" pitchFamily="2" charset="2"/>
              <a:buNone/>
            </a:pPr>
            <a:r>
              <a:rPr lang="ja-JP" altLang="en-US" sz="1600">
                <a:solidFill>
                  <a:srgbClr val="FF0000"/>
                </a:solidFill>
                <a:latin typeface="メイリオ" pitchFamily="50" charset="-128"/>
                <a:ea typeface="メイリオ" pitchFamily="50" charset="-128"/>
              </a:rPr>
              <a:t>　　 </a:t>
            </a:r>
            <a:endParaRPr lang="en-US" altLang="ja-JP">
              <a:solidFill>
                <a:srgbClr val="FF0000"/>
              </a:solidFill>
              <a:latin typeface="メイリオ" pitchFamily="50" charset="-128"/>
              <a:ea typeface="メイリオ" pitchFamily="50" charset="-128"/>
            </a:endParaRPr>
          </a:p>
          <a:p>
            <a:pPr eaLnBrk="1" hangingPunct="1">
              <a:spcBef>
                <a:spcPct val="20000"/>
              </a:spcBef>
              <a:buClr>
                <a:srgbClr val="B5993E"/>
              </a:buClr>
              <a:buFont typeface="Wingdings" pitchFamily="2" charset="2"/>
              <a:buNone/>
            </a:pPr>
            <a:r>
              <a:rPr lang="ja-JP" altLang="en-US" sz="1800">
                <a:solidFill>
                  <a:srgbClr val="FF0000"/>
                </a:solidFill>
                <a:latin typeface="メイリオ" pitchFamily="50" charset="-128"/>
                <a:ea typeface="メイリオ" pitchFamily="50" charset="-128"/>
              </a:rPr>
              <a:t>３．行為者、相談者の意向を確認し、各人への対応を検討</a:t>
            </a:r>
            <a:endParaRPr lang="en-US" altLang="ja-JP" sz="1800">
              <a:solidFill>
                <a:srgbClr val="FF0000"/>
              </a:solidFill>
              <a:latin typeface="メイリオ" pitchFamily="50" charset="-128"/>
              <a:ea typeface="メイリオ" pitchFamily="50" charset="-128"/>
            </a:endParaRPr>
          </a:p>
          <a:p>
            <a:pPr eaLnBrk="1" hangingPunct="1">
              <a:spcBef>
                <a:spcPct val="20000"/>
              </a:spcBef>
              <a:buClr>
                <a:srgbClr val="B5993E"/>
              </a:buClr>
              <a:buFont typeface="Wingdings" pitchFamily="2" charset="2"/>
              <a:buNone/>
            </a:pPr>
            <a:r>
              <a:rPr lang="ja-JP" altLang="en-US" sz="1800">
                <a:solidFill>
                  <a:srgbClr val="FF0000"/>
                </a:solidFill>
                <a:latin typeface="メイリオ" pitchFamily="50" charset="-128"/>
                <a:ea typeface="メイリオ" pitchFamily="50" charset="-128"/>
              </a:rPr>
              <a:t>　　</a:t>
            </a:r>
            <a:r>
              <a:rPr lang="en-US" altLang="ja-JP" sz="1800">
                <a:solidFill>
                  <a:srgbClr val="FF0000"/>
                </a:solidFill>
                <a:latin typeface="メイリオ" pitchFamily="50" charset="-128"/>
                <a:ea typeface="メイリオ" pitchFamily="50" charset="-128"/>
              </a:rPr>
              <a:t>(</a:t>
            </a:r>
            <a:r>
              <a:rPr lang="ja-JP" altLang="en-US" sz="1800">
                <a:solidFill>
                  <a:srgbClr val="FF0000"/>
                </a:solidFill>
                <a:latin typeface="メイリオ" pitchFamily="50" charset="-128"/>
                <a:ea typeface="メイリオ" pitchFamily="50" charset="-128"/>
              </a:rPr>
              <a:t>例</a:t>
            </a:r>
            <a:r>
              <a:rPr lang="en-US" altLang="ja-JP" sz="1800">
                <a:solidFill>
                  <a:srgbClr val="FF0000"/>
                </a:solidFill>
                <a:latin typeface="メイリオ" pitchFamily="50" charset="-128"/>
                <a:ea typeface="メイリオ" pitchFamily="50" charset="-128"/>
              </a:rPr>
              <a:t>)</a:t>
            </a:r>
            <a:br>
              <a:rPr lang="en-US" altLang="ja-JP" sz="1800">
                <a:solidFill>
                  <a:srgbClr val="FF0000"/>
                </a:solidFill>
                <a:latin typeface="メイリオ" pitchFamily="50" charset="-128"/>
                <a:ea typeface="メイリオ" pitchFamily="50" charset="-128"/>
              </a:rPr>
            </a:br>
            <a:r>
              <a:rPr lang="ja-JP" altLang="en-US" sz="1800">
                <a:solidFill>
                  <a:srgbClr val="FF0000"/>
                </a:solidFill>
                <a:latin typeface="メイリオ" pitchFamily="50" charset="-128"/>
                <a:ea typeface="メイリオ" pitchFamily="50" charset="-128"/>
              </a:rPr>
              <a:t>　　</a:t>
            </a:r>
            <a:r>
              <a:rPr lang="ja-JP" altLang="en-US" sz="1600">
                <a:solidFill>
                  <a:srgbClr val="FF0000"/>
                </a:solidFill>
                <a:latin typeface="メイリオ" pitchFamily="50" charset="-128"/>
                <a:ea typeface="メイリオ" pitchFamily="50" charset="-128"/>
              </a:rPr>
              <a:t>「配置転換」「行為者謝罪」「関係改善援助」「不利益回復」「職場環境回復」</a:t>
            </a:r>
            <a:endParaRPr lang="en-US" altLang="ja-JP" sz="1600">
              <a:solidFill>
                <a:srgbClr val="FF0000"/>
              </a:solidFill>
              <a:latin typeface="メイリオ" pitchFamily="50" charset="-128"/>
              <a:ea typeface="メイリオ" pitchFamily="50" charset="-128"/>
            </a:endParaRPr>
          </a:p>
          <a:p>
            <a:pPr eaLnBrk="1" hangingPunct="1">
              <a:spcBef>
                <a:spcPct val="20000"/>
              </a:spcBef>
              <a:buClr>
                <a:srgbClr val="B5993E"/>
              </a:buClr>
              <a:buFont typeface="Wingdings" pitchFamily="2" charset="2"/>
              <a:buNone/>
            </a:pPr>
            <a:r>
              <a:rPr lang="ja-JP" altLang="en-US" sz="1600">
                <a:solidFill>
                  <a:srgbClr val="FF0000"/>
                </a:solidFill>
                <a:latin typeface="メイリオ" pitchFamily="50" charset="-128"/>
                <a:ea typeface="メイリオ" pitchFamily="50" charset="-128"/>
              </a:rPr>
              <a:t>　　「メンタルケア」等</a:t>
            </a:r>
            <a:endParaRPr lang="en-US" altLang="ja-JP" sz="1600">
              <a:solidFill>
                <a:srgbClr val="FF0000"/>
              </a:solidFill>
              <a:latin typeface="メイリオ" pitchFamily="50" charset="-128"/>
              <a:ea typeface="メイリオ" pitchFamily="50" charset="-128"/>
            </a:endParaRPr>
          </a:p>
          <a:p>
            <a:pPr eaLnBrk="1" hangingPunct="1">
              <a:spcBef>
                <a:spcPct val="20000"/>
              </a:spcBef>
              <a:buClr>
                <a:srgbClr val="B5993E"/>
              </a:buClr>
              <a:buFont typeface="Wingdings" pitchFamily="2" charset="2"/>
              <a:buNone/>
            </a:pPr>
            <a:r>
              <a:rPr lang="ja-JP" altLang="en-US" sz="1600">
                <a:solidFill>
                  <a:srgbClr val="FF0000"/>
                </a:solidFill>
                <a:latin typeface="メイリオ" pitchFamily="50" charset="-128"/>
                <a:ea typeface="メイリオ" pitchFamily="50" charset="-128"/>
              </a:rPr>
              <a:t>　　＜懲戒に値する場合（就業規則第４条参照）＞</a:t>
            </a:r>
            <a:endParaRPr lang="en-US" altLang="ja-JP" sz="1600">
              <a:solidFill>
                <a:srgbClr val="FF0000"/>
              </a:solidFill>
              <a:latin typeface="メイリオ" pitchFamily="50" charset="-128"/>
              <a:ea typeface="メイリオ" pitchFamily="50" charset="-128"/>
            </a:endParaRPr>
          </a:p>
          <a:p>
            <a:pPr eaLnBrk="1" hangingPunct="1">
              <a:spcBef>
                <a:spcPct val="20000"/>
              </a:spcBef>
              <a:buClr>
                <a:srgbClr val="B5993E"/>
              </a:buClr>
              <a:buFont typeface="Wingdings" pitchFamily="2" charset="2"/>
              <a:buNone/>
            </a:pPr>
            <a:r>
              <a:rPr lang="ja-JP" altLang="en-US" sz="1600">
                <a:solidFill>
                  <a:srgbClr val="FF0000"/>
                </a:solidFill>
                <a:latin typeface="メイリオ" pitchFamily="50" charset="-128"/>
                <a:ea typeface="メイリオ" pitchFamily="50" charset="-128"/>
              </a:rPr>
              <a:t>　　「けん責」「減給」「降格」「出勤停止」「懲戒解雇」等</a:t>
            </a:r>
            <a:endParaRPr lang="en-US" altLang="ja-JP" sz="1600">
              <a:solidFill>
                <a:srgbClr val="FF0000"/>
              </a:solidFill>
              <a:latin typeface="メイリオ" pitchFamily="50" charset="-128"/>
              <a:ea typeface="メイリオ" pitchFamily="50" charset="-128"/>
            </a:endParaRPr>
          </a:p>
          <a:p>
            <a:pPr eaLnBrk="1" hangingPunct="1">
              <a:spcBef>
                <a:spcPct val="20000"/>
              </a:spcBef>
              <a:buClr>
                <a:srgbClr val="B5993E"/>
              </a:buClr>
              <a:buFont typeface="Wingdings" pitchFamily="2" charset="2"/>
              <a:buNone/>
            </a:pPr>
            <a:r>
              <a:rPr lang="ja-JP" altLang="en-US">
                <a:solidFill>
                  <a:srgbClr val="FF0000"/>
                </a:solidFill>
                <a:latin typeface="メイリオ" pitchFamily="50" charset="-128"/>
                <a:ea typeface="メイリオ" pitchFamily="50" charset="-128"/>
              </a:rPr>
              <a:t>　　　　　　　　　</a:t>
            </a:r>
            <a:endParaRPr lang="en-US" altLang="ja-JP">
              <a:solidFill>
                <a:srgbClr val="FF0000"/>
              </a:solidFill>
              <a:latin typeface="メイリオ" pitchFamily="50" charset="-128"/>
              <a:ea typeface="メイリオ" pitchFamily="50" charset="-128"/>
            </a:endParaRPr>
          </a:p>
          <a:p>
            <a:pPr eaLnBrk="1" hangingPunct="1">
              <a:spcBef>
                <a:spcPct val="20000"/>
              </a:spcBef>
              <a:buClr>
                <a:srgbClr val="B5993E"/>
              </a:buClr>
              <a:buFont typeface="Wingdings" pitchFamily="2" charset="2"/>
              <a:buNone/>
            </a:pPr>
            <a:r>
              <a:rPr lang="en-US" altLang="ja-JP" sz="1800">
                <a:solidFill>
                  <a:srgbClr val="FF0000"/>
                </a:solidFill>
                <a:latin typeface="メイリオ" pitchFamily="50" charset="-128"/>
                <a:ea typeface="メイリオ" pitchFamily="50" charset="-128"/>
              </a:rPr>
              <a:t>4</a:t>
            </a:r>
            <a:r>
              <a:rPr lang="ja-JP" altLang="en-US" sz="1800">
                <a:solidFill>
                  <a:srgbClr val="FF0000"/>
                </a:solidFill>
                <a:latin typeface="メイリオ" pitchFamily="50" charset="-128"/>
                <a:ea typeface="メイリオ" pitchFamily="50" charset="-128"/>
              </a:rPr>
              <a:t> ．相談者、行為者へのフォロー</a:t>
            </a:r>
            <a:endParaRPr lang="en-US" altLang="ja-JP" sz="1800">
              <a:solidFill>
                <a:srgbClr val="FF0000"/>
              </a:solidFill>
              <a:latin typeface="メイリオ" pitchFamily="50" charset="-128"/>
              <a:ea typeface="メイリオ" pitchFamily="50" charset="-128"/>
            </a:endParaRPr>
          </a:p>
          <a:p>
            <a:pPr eaLnBrk="1" hangingPunct="1">
              <a:spcBef>
                <a:spcPct val="20000"/>
              </a:spcBef>
              <a:buClr>
                <a:srgbClr val="B5993E"/>
              </a:buClr>
              <a:buFont typeface="Wingdings" pitchFamily="2" charset="2"/>
              <a:buNone/>
            </a:pPr>
            <a:endParaRPr lang="en-US" altLang="ja-JP" sz="1800">
              <a:solidFill>
                <a:srgbClr val="FF0000"/>
              </a:solidFill>
              <a:latin typeface="メイリオ" pitchFamily="50" charset="-128"/>
              <a:ea typeface="メイリオ" pitchFamily="50" charset="-128"/>
            </a:endParaRPr>
          </a:p>
          <a:p>
            <a:pPr eaLnBrk="1" hangingPunct="1">
              <a:spcBef>
                <a:spcPct val="20000"/>
              </a:spcBef>
              <a:buClr>
                <a:srgbClr val="B5993E"/>
              </a:buClr>
              <a:buFont typeface="Wingdings" pitchFamily="2" charset="2"/>
              <a:buNone/>
            </a:pPr>
            <a:r>
              <a:rPr lang="en-US" altLang="ja-JP" sz="1800">
                <a:solidFill>
                  <a:srgbClr val="FF0000"/>
                </a:solidFill>
                <a:latin typeface="メイリオ" pitchFamily="50" charset="-128"/>
                <a:ea typeface="メイリオ" pitchFamily="50" charset="-128"/>
              </a:rPr>
              <a:t>5</a:t>
            </a:r>
            <a:r>
              <a:rPr lang="ja-JP" altLang="en-US" sz="1800">
                <a:solidFill>
                  <a:srgbClr val="FF0000"/>
                </a:solidFill>
                <a:latin typeface="メイリオ" pitchFamily="50" charset="-128"/>
                <a:ea typeface="メイリオ" pitchFamily="50" charset="-128"/>
              </a:rPr>
              <a:t> ．再発防止</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p:txBody>
          <a:bodyPr/>
          <a:lstStyle/>
          <a:p>
            <a:pPr eaLnBrk="1" hangingPunct="1"/>
            <a:r>
              <a:rPr lang="en-US" altLang="ja-JP" smtClean="0">
                <a:latin typeface="メイリオ" pitchFamily="50" charset="-128"/>
                <a:ea typeface="メイリオ" pitchFamily="50" charset="-128"/>
              </a:rPr>
              <a:t>6-3.</a:t>
            </a:r>
            <a:r>
              <a:rPr lang="ja-JP" altLang="en-US" smtClean="0">
                <a:latin typeface="メイリオ" pitchFamily="50" charset="-128"/>
                <a:ea typeface="メイリオ" pitchFamily="50" charset="-128"/>
              </a:rPr>
              <a:t>　職場でパワーハラスメントが起きてしまったら</a:t>
            </a:r>
          </a:p>
        </p:txBody>
      </p:sp>
      <p:sp>
        <p:nvSpPr>
          <p:cNvPr id="9" name="コンテンツ プレースホルダー 2"/>
          <p:cNvSpPr txBox="1">
            <a:spLocks/>
          </p:cNvSpPr>
          <p:nvPr/>
        </p:nvSpPr>
        <p:spPr>
          <a:xfrm>
            <a:off x="655638" y="876300"/>
            <a:ext cx="9564687" cy="4713288"/>
          </a:xfrm>
          <a:prstGeom prst="rect">
            <a:avLst/>
          </a:prstGeom>
        </p:spPr>
        <p:txBody>
          <a:bodyPr/>
          <a:lstStyle>
            <a:lvl1pPr marL="269875" indent="-269875" algn="l" defTabSz="1003300" rtl="0" fontAlgn="base">
              <a:spcBef>
                <a:spcPct val="20000"/>
              </a:spcBef>
              <a:spcAft>
                <a:spcPct val="0"/>
              </a:spcAft>
              <a:buClr>
                <a:srgbClr val="B5993E"/>
              </a:buClr>
              <a:buFont typeface="Wingdings" pitchFamily="2" charset="2"/>
              <a:buChar char="n"/>
              <a:defRPr kumimoji="1" kern="1200">
                <a:solidFill>
                  <a:schemeClr val="tx1"/>
                </a:solidFill>
                <a:latin typeface="Arial" pitchFamily="34" charset="0"/>
                <a:ea typeface="ＭＳ Ｐゴシック" pitchFamily="50" charset="-128"/>
                <a:cs typeface="+mn-cs"/>
              </a:defRPr>
            </a:lvl1pPr>
            <a:lvl2pPr marL="623888" indent="-260350" algn="l" defTabSz="1003300" rtl="0" fontAlgn="base">
              <a:spcBef>
                <a:spcPct val="20000"/>
              </a:spcBef>
              <a:spcAft>
                <a:spcPct val="0"/>
              </a:spcAft>
              <a:buClr>
                <a:srgbClr val="B5993E"/>
              </a:buClr>
              <a:buFont typeface="Wingdings" pitchFamily="2" charset="2"/>
              <a:buChar char="n"/>
              <a:defRPr kumimoji="1" sz="1600" kern="1200">
                <a:solidFill>
                  <a:schemeClr val="tx1"/>
                </a:solidFill>
                <a:latin typeface="Arial" pitchFamily="34" charset="0"/>
                <a:ea typeface="ＭＳ Ｐゴシック" pitchFamily="50" charset="-128"/>
                <a:cs typeface="+mn-cs"/>
              </a:defRPr>
            </a:lvl2pPr>
            <a:lvl3pPr marL="1081088" indent="-187325" algn="l" defTabSz="1003300" rtl="0" fontAlgn="base">
              <a:spcBef>
                <a:spcPct val="20000"/>
              </a:spcBef>
              <a:spcAft>
                <a:spcPct val="0"/>
              </a:spcAft>
              <a:buClr>
                <a:srgbClr val="B5993E"/>
              </a:buClr>
              <a:buFont typeface="Arial" charset="0"/>
              <a:buChar char="»"/>
              <a:defRPr kumimoji="1" sz="1300" kern="1200">
                <a:solidFill>
                  <a:schemeClr val="tx1"/>
                </a:solidFill>
                <a:latin typeface="Arial" pitchFamily="34" charset="0"/>
                <a:ea typeface="ＭＳ Ｐゴシック" pitchFamily="50" charset="-128"/>
                <a:cs typeface="+mn-cs"/>
              </a:defRPr>
            </a:lvl3pPr>
            <a:lvl4pPr marL="1611313" indent="-177800" algn="l" defTabSz="1003300" rtl="0" fontAlgn="base">
              <a:spcBef>
                <a:spcPct val="20000"/>
              </a:spcBef>
              <a:spcAft>
                <a:spcPct val="0"/>
              </a:spcAft>
              <a:buClr>
                <a:srgbClr val="B5993E"/>
              </a:buClr>
              <a:buFont typeface="Arial" charset="0"/>
              <a:buChar char="»"/>
              <a:defRPr kumimoji="1" sz="1200" kern="1200">
                <a:solidFill>
                  <a:schemeClr val="tx1"/>
                </a:solidFill>
                <a:latin typeface="Arial" pitchFamily="34" charset="0"/>
                <a:ea typeface="ＭＳ Ｐゴシック" pitchFamily="50" charset="-128"/>
                <a:cs typeface="+mn-cs"/>
              </a:defRPr>
            </a:lvl4pPr>
            <a:lvl5pPr marL="2057400" indent="-176213" algn="l" defTabSz="1003300" rtl="0" fontAlgn="base">
              <a:spcBef>
                <a:spcPct val="20000"/>
              </a:spcBef>
              <a:spcAft>
                <a:spcPct val="0"/>
              </a:spcAft>
              <a:buClr>
                <a:srgbClr val="B5993E"/>
              </a:buClr>
              <a:buFont typeface="Arial" charset="0"/>
              <a:buChar char="–"/>
              <a:defRPr kumimoji="1" sz="1200" kern="1200">
                <a:solidFill>
                  <a:schemeClr val="tx1"/>
                </a:solidFill>
                <a:latin typeface="Arial" pitchFamily="34" charset="0"/>
                <a:ea typeface="ＭＳ Ｐゴシック" pitchFamily="50" charset="-128"/>
                <a:cs typeface="+mn-cs"/>
              </a:defRPr>
            </a:lvl5pPr>
            <a:lvl6pPr marL="2763294" indent="-251209" algn="l" defTabSz="1004834" rtl="0" eaLnBrk="1" latinLnBrk="0" hangingPunct="1">
              <a:spcBef>
                <a:spcPct val="20000"/>
              </a:spcBef>
              <a:buFont typeface="Arial" pitchFamily="34" charset="0"/>
              <a:buChar char="•"/>
              <a:defRPr kumimoji="1" sz="2200" kern="1200">
                <a:solidFill>
                  <a:schemeClr val="tx1"/>
                </a:solidFill>
                <a:latin typeface="+mn-lt"/>
                <a:ea typeface="+mn-ea"/>
                <a:cs typeface="+mn-cs"/>
              </a:defRPr>
            </a:lvl6pPr>
            <a:lvl7pPr marL="3265711" indent="-251209" algn="l" defTabSz="1004834" rtl="0" eaLnBrk="1" latinLnBrk="0" hangingPunct="1">
              <a:spcBef>
                <a:spcPct val="20000"/>
              </a:spcBef>
              <a:buFont typeface="Arial" pitchFamily="34" charset="0"/>
              <a:buChar char="•"/>
              <a:defRPr kumimoji="1" sz="2200" kern="1200">
                <a:solidFill>
                  <a:schemeClr val="tx1"/>
                </a:solidFill>
                <a:latin typeface="+mn-lt"/>
                <a:ea typeface="+mn-ea"/>
                <a:cs typeface="+mn-cs"/>
              </a:defRPr>
            </a:lvl7pPr>
            <a:lvl8pPr marL="3768128" indent="-251209" algn="l" defTabSz="1004834" rtl="0" eaLnBrk="1" latinLnBrk="0" hangingPunct="1">
              <a:spcBef>
                <a:spcPct val="20000"/>
              </a:spcBef>
              <a:buFont typeface="Arial" pitchFamily="34" charset="0"/>
              <a:buChar char="•"/>
              <a:defRPr kumimoji="1" sz="2200" kern="1200">
                <a:solidFill>
                  <a:schemeClr val="tx1"/>
                </a:solidFill>
                <a:latin typeface="+mn-lt"/>
                <a:ea typeface="+mn-ea"/>
                <a:cs typeface="+mn-cs"/>
              </a:defRPr>
            </a:lvl8pPr>
            <a:lvl9pPr marL="4270545" indent="-251209" algn="l" defTabSz="1004834" rtl="0" eaLnBrk="1" latinLnBrk="0" hangingPunct="1">
              <a:spcBef>
                <a:spcPct val="20000"/>
              </a:spcBef>
              <a:buFont typeface="Arial" pitchFamily="34" charset="0"/>
              <a:buChar char="•"/>
              <a:defRPr kumimoji="1" sz="2200" kern="1200">
                <a:solidFill>
                  <a:schemeClr val="tx1"/>
                </a:solidFill>
                <a:latin typeface="+mn-lt"/>
                <a:ea typeface="+mn-ea"/>
                <a:cs typeface="+mn-cs"/>
              </a:defRPr>
            </a:lvl9pPr>
          </a:lstStyle>
          <a:p>
            <a:pPr eaLnBrk="1" hangingPunct="1">
              <a:defRPr/>
            </a:pP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パワーハラスメントを受けた人は</a:t>
            </a:r>
            <a:endParaRPr lang="en-US" altLang="ja-JP" sz="1800"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eaLnBrk="1" hangingPunct="1">
              <a:buFont typeface="Wingdings" pitchFamily="2" charset="2"/>
              <a:buChar char="Ø"/>
              <a:defRPr/>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パワーハラスメントを我慢していても解決しません。逆にエスカレートする可能性もあります。</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lvl="1" eaLnBrk="1" hangingPunct="1">
              <a:buFont typeface="Wingdings" pitchFamily="2" charset="2"/>
              <a:buChar char="Ø"/>
              <a:defRPr/>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一人</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で悩まず</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、上司や</a:t>
            </a:r>
            <a:r>
              <a:rPr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人事部</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●●課</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社内相談窓口</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あるいは</a:t>
            </a:r>
            <a:r>
              <a:rPr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、社外</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相談窓口に相談</a:t>
            </a:r>
            <a:r>
              <a:rPr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しましょう</a:t>
            </a:r>
            <a:endParaRPr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lvl="1" eaLnBrk="1" hangingPunct="1">
              <a:buFont typeface="Wingdings" pitchFamily="2" charset="2"/>
              <a:buChar char="Ø"/>
              <a:defRPr/>
            </a:pPr>
            <a:r>
              <a:rPr lang="ja-JP" altLang="en-US" sz="1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人事部●●課</a:t>
            </a: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や</a:t>
            </a:r>
            <a:r>
              <a:rPr lang="ja-JP" altLang="en-US" sz="1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相談窓口</a:t>
            </a:r>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では、相談者の方の了解を得た場合にのみ、上司や行為者の方に対するヒアリングなどの対応を</a:t>
            </a:r>
            <a:r>
              <a:rPr lang="ja-JP" altLang="en-US" sz="1500" dirty="0" smtClean="0">
                <a:latin typeface="メイリオ" panose="020B0604030504040204" pitchFamily="50" charset="-128"/>
                <a:ea typeface="メイリオ" panose="020B0604030504040204" pitchFamily="50" charset="-128"/>
                <a:cs typeface="メイリオ" panose="020B0604030504040204" pitchFamily="50" charset="-128"/>
              </a:rPr>
              <a:t>行います</a:t>
            </a:r>
            <a:r>
              <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sz="1500"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altLang="ja-JP" sz="1500" dirty="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r>
              <a:rPr lang="ja-JP" altLang="en-US" sz="1800" dirty="0" smtClean="0">
                <a:latin typeface="メイリオ" panose="020B0604030504040204" pitchFamily="50" charset="-128"/>
                <a:ea typeface="メイリオ" panose="020B0604030504040204" pitchFamily="50" charset="-128"/>
                <a:cs typeface="メイリオ" panose="020B0604030504040204" pitchFamily="50" charset="-128"/>
              </a:rPr>
              <a:t>パワーハラスメントに気付いた人</a:t>
            </a: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は</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lvl="1" eaLnBrk="1" hangingPunct="1">
              <a:buFont typeface="Wingdings" pitchFamily="2" charset="2"/>
              <a:buChar char="Ø"/>
              <a:defRPr/>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見て見ぬふりをしていては職場環境が悪化してしまうかもしれません</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他人ごとではなく、自らにも降りかかってくる可能性もあります</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b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r>
              <a:rPr lang="ja-JP" altLang="en-US" sz="1800" dirty="0">
                <a:latin typeface="メイリオ" panose="020B0604030504040204" pitchFamily="50" charset="-128"/>
                <a:ea typeface="メイリオ" panose="020B0604030504040204" pitchFamily="50" charset="-128"/>
                <a:cs typeface="メイリオ" panose="020B0604030504040204" pitchFamily="50" charset="-128"/>
              </a:rPr>
              <a:t>パワーハラスメントを受けた人から相談があった場合</a:t>
            </a:r>
            <a:endParaRPr lang="en-US" altLang="ja-JP" sz="1800" dirty="0">
              <a:latin typeface="メイリオ" panose="020B0604030504040204" pitchFamily="50" charset="-128"/>
              <a:ea typeface="メイリオ" panose="020B0604030504040204" pitchFamily="50" charset="-128"/>
              <a:cs typeface="メイリオ" panose="020B0604030504040204" pitchFamily="50" charset="-128"/>
            </a:endParaRPr>
          </a:p>
          <a:p>
            <a:pPr lvl="1" eaLnBrk="1" hangingPunct="1">
              <a:buFont typeface="Wingdings" pitchFamily="2" charset="2"/>
              <a:buChar char="Ø"/>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公平、迅速な対応を心がけましょう</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lvl="1" eaLnBrk="1" hangingPunct="1">
              <a:buFont typeface="Wingdings" pitchFamily="2" charset="2"/>
              <a:buChar char="Ø"/>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ゆっくり時間をかけて相談者の話を聞きましょう</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lvl="1" eaLnBrk="1" hangingPunct="1">
              <a:buFont typeface="Wingdings" pitchFamily="2" charset="2"/>
              <a:buChar char="Ø"/>
              <a:defRPr/>
            </a:pPr>
            <a:r>
              <a:rPr lang="ja-JP" altLang="en-US" dirty="0">
                <a:latin typeface="メイリオ" panose="020B0604030504040204" pitchFamily="50" charset="-128"/>
                <a:ea typeface="メイリオ" panose="020B0604030504040204" pitchFamily="50" charset="-128"/>
                <a:cs typeface="メイリオ" panose="020B0604030504040204" pitchFamily="50" charset="-128"/>
              </a:rPr>
              <a:t>相談者の了解を得て、</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上司や</a:t>
            </a:r>
            <a:r>
              <a:rPr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人事部</a:t>
            </a:r>
            <a:r>
              <a:rPr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●●課</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報告し、対応について相談しましょう</a:t>
            </a: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lvl="1" eaLnBrk="1" hangingPunct="1">
              <a:buFont typeface="Wingdings" pitchFamily="2" charset="2"/>
              <a:buChar char="Ø"/>
              <a:defRPr/>
            </a:pP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個人</a:t>
            </a:r>
            <a:r>
              <a:rPr lang="ja-JP" altLang="en-US" dirty="0">
                <a:latin typeface="メイリオ" panose="020B0604030504040204" pitchFamily="50" charset="-128"/>
                <a:ea typeface="メイリオ" panose="020B0604030504040204" pitchFamily="50" charset="-128"/>
                <a:cs typeface="メイリオ" panose="020B0604030504040204" pitchFamily="50" charset="-128"/>
              </a:rPr>
              <a:t>情報には十分注意しましょう</a:t>
            </a: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a:p>
            <a:pPr lvl="1" eaLnBrk="1" hangingPunct="1">
              <a:buFont typeface="Wingdings" pitchFamily="2" charset="2"/>
              <a:buChar char="Ø"/>
              <a:defRPr/>
            </a:pPr>
            <a:endParaRPr lang="en-US" altLang="ja-JP" sz="2000" dirty="0" smtClean="0">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buFont typeface="Wingdings" pitchFamily="2" charset="2"/>
              <a:buChar char="p"/>
              <a:defRPr/>
            </a:pP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eaLnBrk="1" hangingPunct="1">
              <a:buFont typeface="Wingdings" pitchFamily="2" charset="2"/>
              <a:buNone/>
              <a:defRPr/>
            </a:pPr>
            <a:endParaRPr lang="en-US" altLang="ja-JP"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2246313" y="5341938"/>
            <a:ext cx="6480175" cy="1081087"/>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hangingPunct="1">
              <a:defRPr/>
            </a:pPr>
            <a:r>
              <a:rPr lang="ja-JP" altLang="en-US" sz="2400" dirty="0">
                <a:solidFill>
                  <a:srgbClr val="FF0000"/>
                </a:solidFill>
              </a:rPr>
              <a:t>人事部●●課：　内線●●</a:t>
            </a:r>
            <a:endParaRPr lang="en-US" altLang="ja-JP" sz="2400" dirty="0">
              <a:solidFill>
                <a:srgbClr val="FF0000"/>
              </a:solidFill>
            </a:endParaRPr>
          </a:p>
          <a:p>
            <a:pPr eaLnBrk="1" hangingPunct="1">
              <a:defRPr/>
            </a:pPr>
            <a:r>
              <a:rPr lang="ja-JP" altLang="en-US" sz="2400" dirty="0">
                <a:solidFill>
                  <a:srgbClr val="FF0000"/>
                </a:solidFill>
              </a:rPr>
              <a:t>社内相談窓口：　内線●●</a:t>
            </a:r>
            <a:endParaRPr lang="en-US" altLang="ja-JP" sz="2400" dirty="0">
              <a:solidFill>
                <a:srgbClr val="FF0000"/>
              </a:solidFill>
            </a:endParaRPr>
          </a:p>
          <a:p>
            <a:pPr eaLnBrk="1" hangingPunct="1">
              <a:defRPr/>
            </a:pPr>
            <a:r>
              <a:rPr lang="ja-JP" altLang="en-US" sz="2400" dirty="0">
                <a:solidFill>
                  <a:srgbClr val="FF0000"/>
                </a:solidFill>
              </a:rPr>
              <a:t>社外相談窓口：　●●－●●●●－●●●● </a:t>
            </a:r>
            <a:r>
              <a:rPr lang="ja-JP" altLang="en-US" sz="2400" dirty="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p:txBody>
          <a:bodyPr/>
          <a:lstStyle/>
          <a:p>
            <a:pPr eaLnBrk="1" hangingPunct="1"/>
            <a:r>
              <a:rPr lang="ja-JP" altLang="en-US" smtClean="0">
                <a:latin typeface="メイリオ" pitchFamily="50" charset="-128"/>
                <a:ea typeface="メイリオ" pitchFamily="50" charset="-128"/>
              </a:rPr>
              <a:t>最後に（トップメッセージ）</a:t>
            </a:r>
          </a:p>
        </p:txBody>
      </p:sp>
      <p:sp>
        <p:nvSpPr>
          <p:cNvPr id="4" name="テキスト ボックス 3"/>
          <p:cNvSpPr txBox="1"/>
          <p:nvPr/>
        </p:nvSpPr>
        <p:spPr>
          <a:xfrm>
            <a:off x="354013" y="876300"/>
            <a:ext cx="9793287" cy="5880100"/>
          </a:xfrm>
          <a:custGeom>
            <a:avLst/>
            <a:gdLst>
              <a:gd name="connsiteX0" fmla="*/ 0 w 6336704"/>
              <a:gd name="connsiteY0" fmla="*/ 0 h 6447919"/>
              <a:gd name="connsiteX1" fmla="*/ 6336704 w 6336704"/>
              <a:gd name="connsiteY1" fmla="*/ 0 h 6447919"/>
              <a:gd name="connsiteX2" fmla="*/ 6336704 w 6336704"/>
              <a:gd name="connsiteY2" fmla="*/ 6447919 h 6447919"/>
              <a:gd name="connsiteX3" fmla="*/ 0 w 6336704"/>
              <a:gd name="connsiteY3" fmla="*/ 6447919 h 6447919"/>
              <a:gd name="connsiteX4" fmla="*/ 0 w 6336704"/>
              <a:gd name="connsiteY4" fmla="*/ 0 h 6447919"/>
              <a:gd name="connsiteX0" fmla="*/ 0 w 6336704"/>
              <a:gd name="connsiteY0" fmla="*/ 0 h 6447919"/>
              <a:gd name="connsiteX1" fmla="*/ 6336704 w 6336704"/>
              <a:gd name="connsiteY1" fmla="*/ 0 h 6447919"/>
              <a:gd name="connsiteX2" fmla="*/ 6336704 w 6336704"/>
              <a:gd name="connsiteY2" fmla="*/ 6447919 h 6447919"/>
              <a:gd name="connsiteX3" fmla="*/ 10633 w 6336704"/>
              <a:gd name="connsiteY3" fmla="*/ 6267166 h 6447919"/>
              <a:gd name="connsiteX4" fmla="*/ 0 w 6336704"/>
              <a:gd name="connsiteY4" fmla="*/ 0 h 6447919"/>
              <a:gd name="connsiteX0" fmla="*/ 0 w 6336704"/>
              <a:gd name="connsiteY0" fmla="*/ 0 h 6299063"/>
              <a:gd name="connsiteX1" fmla="*/ 6336704 w 6336704"/>
              <a:gd name="connsiteY1" fmla="*/ 0 h 6299063"/>
              <a:gd name="connsiteX2" fmla="*/ 6336704 w 6336704"/>
              <a:gd name="connsiteY2" fmla="*/ 6299063 h 6299063"/>
              <a:gd name="connsiteX3" fmla="*/ 10633 w 6336704"/>
              <a:gd name="connsiteY3" fmla="*/ 6267166 h 6299063"/>
              <a:gd name="connsiteX4" fmla="*/ 0 w 6336704"/>
              <a:gd name="connsiteY4" fmla="*/ 0 h 6299063"/>
              <a:gd name="connsiteX0" fmla="*/ 0 w 6347337"/>
              <a:gd name="connsiteY0" fmla="*/ 0 h 6267166"/>
              <a:gd name="connsiteX1" fmla="*/ 6336704 w 6347337"/>
              <a:gd name="connsiteY1" fmla="*/ 0 h 6267166"/>
              <a:gd name="connsiteX2" fmla="*/ 6347337 w 6347337"/>
              <a:gd name="connsiteY2" fmla="*/ 6267165 h 6267166"/>
              <a:gd name="connsiteX3" fmla="*/ 10633 w 6347337"/>
              <a:gd name="connsiteY3" fmla="*/ 6267166 h 6267166"/>
              <a:gd name="connsiteX4" fmla="*/ 0 w 6347337"/>
              <a:gd name="connsiteY4" fmla="*/ 0 h 6267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7337" h="6267166">
                <a:moveTo>
                  <a:pt x="0" y="0"/>
                </a:moveTo>
                <a:lnTo>
                  <a:pt x="6336704" y="0"/>
                </a:lnTo>
                <a:cubicBezTo>
                  <a:pt x="6340248" y="2089055"/>
                  <a:pt x="6343793" y="4178110"/>
                  <a:pt x="6347337" y="6267165"/>
                </a:cubicBezTo>
                <a:lnTo>
                  <a:pt x="10633" y="6267166"/>
                </a:lnTo>
                <a:cubicBezTo>
                  <a:pt x="7089" y="4178111"/>
                  <a:pt x="3544" y="2089055"/>
                  <a:pt x="0" y="0"/>
                </a:cubicBezTo>
                <a:close/>
              </a:path>
            </a:pathLst>
          </a:custGeom>
          <a:noFill/>
          <a:ln>
            <a:solidFill>
              <a:srgbClr val="000000"/>
            </a:solidFill>
          </a:ln>
        </p:spPr>
        <p:txBody>
          <a:bodyPr/>
          <a:lstStyle/>
          <a:p>
            <a:pPr algn="ctr">
              <a:defRPr/>
            </a:pPr>
            <a:r>
              <a:rPr lang="ja-JP" altLang="en-US" sz="1200" dirty="0">
                <a:solidFill>
                  <a:srgbClr val="FF0000"/>
                </a:solidFill>
                <a:latin typeface="+mn-ea"/>
                <a:ea typeface="ＭＳ Ｐゴシック" panose="020B0600070205080204" pitchFamily="50" charset="-128"/>
              </a:rPr>
              <a:t>　　　　　　　　　　　　　　　　　　　　　　　　　　　　　　　　　　</a:t>
            </a:r>
            <a:r>
              <a:rPr lang="ja-JP" altLang="ja-JP" sz="1200" dirty="0">
                <a:solidFill>
                  <a:srgbClr val="FF0000"/>
                </a:solidFill>
                <a:latin typeface="+mn-ea"/>
                <a:ea typeface="ＭＳ Ｐゴシック" panose="020B0600070205080204" pitchFamily="50" charset="-128"/>
              </a:rPr>
              <a:t>ハラスメントは許しません！！</a:t>
            </a:r>
            <a:r>
              <a:rPr lang="ja-JP" altLang="en-US" sz="1200" dirty="0">
                <a:solidFill>
                  <a:srgbClr val="FF0000"/>
                </a:solidFill>
                <a:latin typeface="+mn-ea"/>
                <a:ea typeface="ＭＳ Ｐゴシック" panose="020B0600070205080204" pitchFamily="50" charset="-128"/>
              </a:rPr>
              <a:t>　　　　　　　　　　　　　　　　　　　　　　　　　　　　　令和○年○月○日</a:t>
            </a:r>
            <a:endParaRPr lang="ja-JP" altLang="ja-JP" sz="1200" dirty="0">
              <a:solidFill>
                <a:srgbClr val="FF0000"/>
              </a:solidFill>
              <a:latin typeface="+mn-ea"/>
              <a:ea typeface="ＭＳ Ｐゴシック" panose="020B0600070205080204" pitchFamily="50" charset="-128"/>
            </a:endParaRPr>
          </a:p>
          <a:p>
            <a:pPr algn="r">
              <a:defRPr/>
            </a:pPr>
            <a:r>
              <a:rPr lang="ja-JP" altLang="ja-JP" sz="1200" dirty="0">
                <a:solidFill>
                  <a:srgbClr val="FF0000"/>
                </a:solidFill>
                <a:latin typeface="+mn-ea"/>
                <a:ea typeface="ＭＳ Ｐゴシック" panose="020B0600070205080204" pitchFamily="50" charset="-128"/>
              </a:rPr>
              <a:t>株式会社○○○　代表取締役社長○○○</a:t>
            </a:r>
          </a:p>
          <a:p>
            <a:pPr>
              <a:defRPr/>
            </a:pPr>
            <a:r>
              <a:rPr lang="en-US" altLang="ja-JP" sz="1200" dirty="0">
                <a:solidFill>
                  <a:srgbClr val="FF0000"/>
                </a:solidFill>
                <a:latin typeface="+mn-ea"/>
                <a:ea typeface="ＭＳ Ｐゴシック" panose="020B0600070205080204" pitchFamily="50" charset="-128"/>
              </a:rPr>
              <a:t> </a:t>
            </a:r>
            <a:endParaRPr lang="ja-JP" altLang="ja-JP" sz="1200" dirty="0">
              <a:solidFill>
                <a:srgbClr val="FF0000"/>
              </a:solidFill>
              <a:latin typeface="+mn-ea"/>
              <a:ea typeface="ＭＳ Ｐゴシック" panose="020B0600070205080204" pitchFamily="50" charset="-128"/>
            </a:endParaRPr>
          </a:p>
          <a:p>
            <a:pPr marL="87313" indent="-87313">
              <a:defRPr/>
            </a:pPr>
            <a:r>
              <a:rPr lang="ja-JP" altLang="ja-JP" sz="1200" dirty="0">
                <a:solidFill>
                  <a:srgbClr val="FF0000"/>
                </a:solidFill>
                <a:latin typeface="+mn-ea"/>
                <a:ea typeface="ＭＳ Ｐゴシック" panose="020B0600070205080204" pitchFamily="50" charset="-128"/>
              </a:rPr>
              <a:t>１　職場におけるハラスメントは、労働者の個人としての尊厳を不当に傷つける社会的に許されない行為であるととも</a:t>
            </a:r>
            <a:r>
              <a:rPr lang="ja-JP" altLang="en-US" sz="1200" dirty="0">
                <a:solidFill>
                  <a:srgbClr val="FF0000"/>
                </a:solidFill>
                <a:latin typeface="+mn-ea"/>
                <a:ea typeface="ＭＳ Ｐゴシック" panose="020B0600070205080204" pitchFamily="50" charset="-128"/>
              </a:rPr>
              <a:t>に</a:t>
            </a:r>
            <a:r>
              <a:rPr lang="ja-JP" altLang="ja-JP" sz="1200" dirty="0">
                <a:solidFill>
                  <a:srgbClr val="FF0000"/>
                </a:solidFill>
                <a:latin typeface="+mn-ea"/>
                <a:ea typeface="ＭＳ Ｐゴシック" panose="020B0600070205080204" pitchFamily="50" charset="-128"/>
              </a:rPr>
              <a:t>、労働者の能力の有効な発揮を妨げ、また、会社にとっても職場秩序や業務の遂行を阻害し、社会的評価に影響を与える問題です。</a:t>
            </a:r>
          </a:p>
          <a:p>
            <a:pPr marL="92075" indent="-92075">
              <a:spcAft>
                <a:spcPts val="600"/>
              </a:spcAft>
              <a:defRPr/>
            </a:pPr>
            <a:r>
              <a:rPr lang="ja-JP" altLang="en-US" sz="1200" dirty="0">
                <a:solidFill>
                  <a:srgbClr val="FF0000"/>
                </a:solidFill>
                <a:latin typeface="+mn-ea"/>
                <a:ea typeface="ＭＳ Ｐゴシック" panose="020B0600070205080204" pitchFamily="50" charset="-128"/>
              </a:rPr>
              <a:t>　　 </a:t>
            </a:r>
            <a:r>
              <a:rPr lang="ja-JP" altLang="ja-JP" sz="1200" dirty="0">
                <a:solidFill>
                  <a:srgbClr val="FF0000"/>
                </a:solidFill>
                <a:latin typeface="+mn-ea"/>
                <a:ea typeface="ＭＳ Ｐゴシック" panose="020B0600070205080204" pitchFamily="50" charset="-128"/>
              </a:rPr>
              <a:t>性別役割分担意識に基づく言動は、セクシュアルハラスメントの発生の原因や背景となることがあり</a:t>
            </a:r>
            <a:r>
              <a:rPr lang="ja-JP" altLang="en-US" sz="1200" dirty="0">
                <a:solidFill>
                  <a:srgbClr val="FF0000"/>
                </a:solidFill>
                <a:latin typeface="+mn-ea"/>
                <a:ea typeface="ＭＳ Ｐゴシック" panose="020B0600070205080204" pitchFamily="50" charset="-128"/>
              </a:rPr>
              <a:t>、また、</a:t>
            </a:r>
            <a:r>
              <a:rPr lang="ja-JP" altLang="ja-JP" sz="1200" dirty="0">
                <a:solidFill>
                  <a:srgbClr val="FF0000"/>
                </a:solidFill>
                <a:latin typeface="+mn-ea"/>
                <a:ea typeface="ＭＳ Ｐゴシック" panose="020B0600070205080204" pitchFamily="50" charset="-128"/>
              </a:rPr>
              <a:t>妊娠・出産・育児休業等に関する否定的な言動は、妊娠・出産・育児休業等に関するハラスメントの発生の原因や背景になることがあります。このような言動を行わないよう注意しましょう。</a:t>
            </a:r>
            <a:r>
              <a:rPr lang="ja-JP" altLang="en-US" sz="1200" dirty="0">
                <a:solidFill>
                  <a:srgbClr val="FF0000"/>
                </a:solidFill>
                <a:latin typeface="ＭＳ ゴシック" panose="020B0609070205080204" pitchFamily="49" charset="-128"/>
                <a:ea typeface="ＭＳ ゴシック" panose="020B0609070205080204" pitchFamily="49" charset="-128"/>
              </a:rPr>
              <a:t>また、</a:t>
            </a:r>
            <a:r>
              <a:rPr lang="ja-JP" altLang="en-US" sz="1200" dirty="0">
                <a:solidFill>
                  <a:srgbClr val="FF0000"/>
                </a:solidFill>
                <a:latin typeface="ＭＳ ゴシック" panose="020B0609070205080204" pitchFamily="49" charset="-128"/>
                <a:ea typeface="ＭＳ ゴシック" panose="020B0609070205080204" pitchFamily="49" charset="-128"/>
                <a:cs typeface="メイリオ" panose="020B0604030504040204" pitchFamily="50" charset="-128"/>
              </a:rPr>
              <a:t>パワーハラスメントの発生の原因や背景には、労働者同士のコミュニケーションの希薄化などの職場環境の問題があると考えられますので、職場環境の改善に努めましょう。</a:t>
            </a:r>
            <a:endParaRPr lang="ja-JP" altLang="ja-JP" sz="1200" dirty="0">
              <a:solidFill>
                <a:srgbClr val="FF0000"/>
              </a:solidFill>
              <a:latin typeface="+mn-ea"/>
              <a:ea typeface="ＭＳ Ｐゴシック" panose="020B0600070205080204" pitchFamily="50" charset="-128"/>
            </a:endParaRPr>
          </a:p>
          <a:p>
            <a:pPr marL="92075" indent="-92075">
              <a:defRPr/>
            </a:pPr>
            <a:r>
              <a:rPr lang="ja-JP" altLang="ja-JP" sz="1200" dirty="0">
                <a:solidFill>
                  <a:srgbClr val="FF0000"/>
                </a:solidFill>
                <a:latin typeface="+mn-ea"/>
                <a:ea typeface="ＭＳ Ｐゴシック" panose="020B0600070205080204" pitchFamily="50" charset="-128"/>
              </a:rPr>
              <a:t>２　我が社は下記のハラスメント行為を許しません。</a:t>
            </a:r>
            <a:r>
              <a:rPr lang="ja-JP" altLang="en-US" sz="1200" dirty="0">
                <a:solidFill>
                  <a:srgbClr val="FF0000"/>
                </a:solidFill>
                <a:latin typeface="+mn-ea"/>
                <a:ea typeface="ＭＳ Ｐゴシック" panose="020B0600070205080204" pitchFamily="50" charset="-128"/>
              </a:rPr>
              <a:t>また、我が社の従業員以外の者に対しても、これに類する行為を行ってはなりません。　（なお、以下のパワーハラスメントについては、優越的な関係を背景として行われたものであることが前提です。）</a:t>
            </a:r>
            <a:endParaRPr lang="ja-JP" altLang="ja-JP" sz="1200" dirty="0">
              <a:solidFill>
                <a:srgbClr val="FF0000"/>
              </a:solidFill>
              <a:latin typeface="+mn-ea"/>
              <a:ea typeface="ＭＳ Ｐゴシック" panose="020B0600070205080204" pitchFamily="50" charset="-128"/>
            </a:endParaRPr>
          </a:p>
          <a:p>
            <a:pPr>
              <a:defRPr/>
            </a:pPr>
            <a:r>
              <a:rPr lang="ja-JP" altLang="en-US" sz="1100" dirty="0">
                <a:solidFill>
                  <a:srgbClr val="FF0000"/>
                </a:solidFill>
                <a:latin typeface="+mn-ea"/>
                <a:ea typeface="ＭＳ Ｐゴシック" panose="020B0600070205080204" pitchFamily="50" charset="-128"/>
              </a:rPr>
              <a:t>　　</a:t>
            </a:r>
            <a:r>
              <a:rPr lang="ja-JP" altLang="ja-JP" sz="1100" dirty="0">
                <a:solidFill>
                  <a:srgbClr val="FF0000"/>
                </a:solidFill>
                <a:latin typeface="+mn-ea"/>
                <a:ea typeface="ＭＳ Ｐゴシック" panose="020B0600070205080204" pitchFamily="50" charset="-128"/>
              </a:rPr>
              <a:t>＜パワーハラスメント＞</a:t>
            </a:r>
          </a:p>
          <a:p>
            <a:pPr>
              <a:defRPr/>
            </a:pPr>
            <a:r>
              <a:rPr lang="ja-JP" altLang="en-US" sz="1100" dirty="0">
                <a:solidFill>
                  <a:srgbClr val="FF0000"/>
                </a:solidFill>
                <a:latin typeface="+mn-ea"/>
                <a:ea typeface="ＭＳ Ｐゴシック" panose="020B0600070205080204" pitchFamily="50" charset="-128"/>
              </a:rPr>
              <a:t>　　　 ①</a:t>
            </a:r>
            <a:r>
              <a:rPr lang="ja-JP" altLang="ja-JP" sz="1100" dirty="0">
                <a:solidFill>
                  <a:srgbClr val="FF0000"/>
                </a:solidFill>
                <a:latin typeface="+mn-ea"/>
                <a:ea typeface="ＭＳ Ｐゴシック" panose="020B0600070205080204" pitchFamily="50" charset="-128"/>
              </a:rPr>
              <a:t>隔離・仲間外し・無視等人間関係からの切り離しを行うこと</a:t>
            </a:r>
          </a:p>
          <a:p>
            <a:pPr>
              <a:defRPr/>
            </a:pPr>
            <a:r>
              <a:rPr lang="en-US" altLang="ja-JP" sz="1100" dirty="0">
                <a:solidFill>
                  <a:srgbClr val="FF0000"/>
                </a:solidFill>
                <a:latin typeface="+mn-ea"/>
                <a:ea typeface="ＭＳ Ｐゴシック" panose="020B0600070205080204" pitchFamily="50" charset="-128"/>
              </a:rPr>
              <a:t>        </a:t>
            </a:r>
            <a:r>
              <a:rPr lang="ja-JP" altLang="en-US" sz="1100" dirty="0">
                <a:solidFill>
                  <a:srgbClr val="FF0000"/>
                </a:solidFill>
                <a:latin typeface="+mn-ea"/>
                <a:ea typeface="ＭＳ Ｐゴシック" panose="020B0600070205080204" pitchFamily="50" charset="-128"/>
              </a:rPr>
              <a:t>②</a:t>
            </a:r>
            <a:r>
              <a:rPr lang="ja-JP" altLang="ja-JP" sz="1100" dirty="0">
                <a:solidFill>
                  <a:srgbClr val="FF0000"/>
                </a:solidFill>
                <a:latin typeface="+mn-ea"/>
                <a:ea typeface="ＭＳ Ｐゴシック" panose="020B0600070205080204" pitchFamily="50" charset="-128"/>
              </a:rPr>
              <a:t>私的なことに過度に立ち入ること</a:t>
            </a:r>
          </a:p>
          <a:p>
            <a:pPr>
              <a:defRPr/>
            </a:pPr>
            <a:r>
              <a:rPr lang="ja-JP" altLang="ja-JP" sz="1100" dirty="0">
                <a:solidFill>
                  <a:srgbClr val="FF0000"/>
                </a:solidFill>
                <a:latin typeface="+mn-ea"/>
                <a:ea typeface="ＭＳ Ｐゴシック" panose="020B0600070205080204" pitchFamily="50" charset="-128"/>
              </a:rPr>
              <a:t>　　＜セクシュアルハラスメント＞</a:t>
            </a:r>
          </a:p>
          <a:p>
            <a:pPr>
              <a:defRPr/>
            </a:pPr>
            <a:r>
              <a:rPr lang="en-US" altLang="ja-JP" sz="1100" dirty="0">
                <a:solidFill>
                  <a:srgbClr val="FF0000"/>
                </a:solidFill>
                <a:latin typeface="+mn-ea"/>
                <a:ea typeface="ＭＳ Ｐゴシック" panose="020B0600070205080204" pitchFamily="50" charset="-128"/>
              </a:rPr>
              <a:t>        </a:t>
            </a:r>
            <a:r>
              <a:rPr lang="ja-JP" altLang="en-US" sz="1100" dirty="0">
                <a:solidFill>
                  <a:srgbClr val="FF0000"/>
                </a:solidFill>
                <a:latin typeface="+mn-ea"/>
                <a:ea typeface="ＭＳ Ｐゴシック" panose="020B0600070205080204" pitchFamily="50" charset="-128"/>
              </a:rPr>
              <a:t>③</a:t>
            </a:r>
            <a:r>
              <a:rPr lang="ja-JP" altLang="ja-JP" sz="1100" dirty="0">
                <a:solidFill>
                  <a:srgbClr val="FF0000"/>
                </a:solidFill>
                <a:latin typeface="+mn-ea"/>
                <a:ea typeface="ＭＳ Ｐゴシック" panose="020B0600070205080204" pitchFamily="50" charset="-128"/>
              </a:rPr>
              <a:t>性的な冗談、からかい、質問</a:t>
            </a:r>
          </a:p>
          <a:p>
            <a:pPr>
              <a:defRPr/>
            </a:pPr>
            <a:r>
              <a:rPr lang="ja-JP" altLang="en-US" sz="1100" dirty="0">
                <a:solidFill>
                  <a:srgbClr val="FF0000"/>
                </a:solidFill>
                <a:latin typeface="+mn-ea"/>
                <a:ea typeface="ＭＳ Ｐゴシック" panose="020B0600070205080204" pitchFamily="50" charset="-128"/>
              </a:rPr>
              <a:t>　　　</a:t>
            </a:r>
            <a:r>
              <a:rPr lang="en-US" altLang="ja-JP" sz="1100" dirty="0">
                <a:solidFill>
                  <a:srgbClr val="FF0000"/>
                </a:solidFill>
                <a:latin typeface="+mn-ea"/>
                <a:ea typeface="ＭＳ Ｐゴシック" panose="020B0600070205080204" pitchFamily="50" charset="-128"/>
              </a:rPr>
              <a:t> </a:t>
            </a:r>
            <a:r>
              <a:rPr lang="ja-JP" altLang="en-US" sz="1100" dirty="0">
                <a:solidFill>
                  <a:srgbClr val="FF0000"/>
                </a:solidFill>
                <a:latin typeface="+mn-ea"/>
                <a:ea typeface="ＭＳ Ｐゴシック" panose="020B0600070205080204" pitchFamily="50" charset="-128"/>
              </a:rPr>
              <a:t>④</a:t>
            </a:r>
            <a:r>
              <a:rPr lang="ja-JP" altLang="ja-JP" sz="1100" dirty="0">
                <a:solidFill>
                  <a:srgbClr val="FF0000"/>
                </a:solidFill>
                <a:latin typeface="+mn-ea"/>
                <a:ea typeface="ＭＳ Ｐゴシック" panose="020B0600070205080204" pitchFamily="50" charset="-128"/>
              </a:rPr>
              <a:t>わいせつ図画の閲覧、配付、掲示</a:t>
            </a:r>
          </a:p>
          <a:p>
            <a:pPr>
              <a:defRPr/>
            </a:pPr>
            <a:r>
              <a:rPr lang="ja-JP" altLang="en-US" sz="1100" dirty="0">
                <a:solidFill>
                  <a:srgbClr val="FF0000"/>
                </a:solidFill>
                <a:latin typeface="+mn-ea"/>
                <a:ea typeface="ＭＳ Ｐゴシック" panose="020B0600070205080204" pitchFamily="50" charset="-128"/>
              </a:rPr>
              <a:t>　　　</a:t>
            </a:r>
            <a:r>
              <a:rPr lang="en-US" altLang="ja-JP" sz="1100" dirty="0">
                <a:solidFill>
                  <a:srgbClr val="FF0000"/>
                </a:solidFill>
                <a:latin typeface="+mn-ea"/>
                <a:ea typeface="ＭＳ Ｐゴシック" panose="020B0600070205080204" pitchFamily="50" charset="-128"/>
              </a:rPr>
              <a:t> </a:t>
            </a:r>
            <a:r>
              <a:rPr lang="ja-JP" altLang="en-US" sz="1100" dirty="0">
                <a:solidFill>
                  <a:srgbClr val="FF0000"/>
                </a:solidFill>
                <a:latin typeface="+mn-ea"/>
                <a:ea typeface="ＭＳ Ｐゴシック" panose="020B0600070205080204" pitchFamily="50" charset="-128"/>
              </a:rPr>
              <a:t>⑤</a:t>
            </a:r>
            <a:r>
              <a:rPr lang="ja-JP" altLang="ja-JP" sz="1100" dirty="0">
                <a:solidFill>
                  <a:srgbClr val="FF0000"/>
                </a:solidFill>
                <a:latin typeface="+mn-ea"/>
                <a:ea typeface="ＭＳ Ｐゴシック" panose="020B0600070205080204" pitchFamily="50" charset="-128"/>
              </a:rPr>
              <a:t>その他、他人に不快感を与える性的な言動</a:t>
            </a:r>
            <a:endParaRPr lang="en-US" altLang="ja-JP" sz="1100" dirty="0">
              <a:solidFill>
                <a:srgbClr val="FF0000"/>
              </a:solidFill>
              <a:latin typeface="+mn-ea"/>
              <a:ea typeface="ＭＳ Ｐゴシック" panose="020B0600070205080204" pitchFamily="50" charset="-128"/>
            </a:endParaRPr>
          </a:p>
          <a:p>
            <a:pPr>
              <a:defRPr/>
            </a:pPr>
            <a:r>
              <a:rPr lang="en-US" altLang="ja-JP" sz="1100" dirty="0">
                <a:solidFill>
                  <a:srgbClr val="FF0000"/>
                </a:solidFill>
                <a:latin typeface="+mn-ea"/>
                <a:ea typeface="ＭＳ Ｐゴシック" panose="020B0600070205080204" pitchFamily="50" charset="-128"/>
              </a:rPr>
              <a:t> </a:t>
            </a:r>
            <a:r>
              <a:rPr lang="ja-JP" altLang="en-US" sz="1100" dirty="0">
                <a:solidFill>
                  <a:srgbClr val="FF0000"/>
                </a:solidFill>
                <a:latin typeface="+mn-ea"/>
                <a:ea typeface="ＭＳ Ｐゴシック" panose="020B0600070205080204" pitchFamily="50" charset="-128"/>
              </a:rPr>
              <a:t>　</a:t>
            </a:r>
            <a:r>
              <a:rPr lang="ja-JP" altLang="ja-JP" sz="1100" dirty="0">
                <a:solidFill>
                  <a:srgbClr val="FF0000"/>
                </a:solidFill>
                <a:latin typeface="+mn-ea"/>
                <a:ea typeface="ＭＳ Ｐゴシック" panose="020B0600070205080204" pitchFamily="50" charset="-128"/>
              </a:rPr>
              <a:t>＜妊娠・出産・育児休業・介護休業等に関するハラスメント＞</a:t>
            </a:r>
          </a:p>
          <a:p>
            <a:pPr>
              <a:defRPr/>
            </a:pPr>
            <a:r>
              <a:rPr lang="ja-JP" altLang="ja-JP" sz="1100" dirty="0">
                <a:solidFill>
                  <a:srgbClr val="FF0000"/>
                </a:solidFill>
                <a:latin typeface="+mn-ea"/>
                <a:ea typeface="ＭＳ Ｐゴシック" panose="020B0600070205080204" pitchFamily="50" charset="-128"/>
              </a:rPr>
              <a:t>　　</a:t>
            </a:r>
            <a:r>
              <a:rPr lang="en-US" altLang="ja-JP" sz="1100" dirty="0">
                <a:solidFill>
                  <a:srgbClr val="FF0000"/>
                </a:solidFill>
                <a:latin typeface="+mn-ea"/>
                <a:ea typeface="ＭＳ Ｐゴシック" panose="020B0600070205080204" pitchFamily="50" charset="-128"/>
              </a:rPr>
              <a:t> </a:t>
            </a:r>
            <a:r>
              <a:rPr lang="ja-JP" altLang="ja-JP" sz="1100" dirty="0">
                <a:solidFill>
                  <a:srgbClr val="FF0000"/>
                </a:solidFill>
                <a:latin typeface="+mn-ea"/>
                <a:ea typeface="ＭＳ Ｐゴシック" panose="020B0600070205080204" pitchFamily="50" charset="-128"/>
              </a:rPr>
              <a:t>　</a:t>
            </a:r>
            <a:r>
              <a:rPr lang="ja-JP" altLang="en-US" sz="1100" dirty="0">
                <a:solidFill>
                  <a:srgbClr val="FF0000"/>
                </a:solidFill>
                <a:latin typeface="+mn-ea"/>
                <a:ea typeface="ＭＳ Ｐゴシック" panose="020B0600070205080204" pitchFamily="50" charset="-128"/>
              </a:rPr>
              <a:t>⑥</a:t>
            </a:r>
            <a:r>
              <a:rPr lang="ja-JP" altLang="ja-JP" sz="1100" dirty="0">
                <a:solidFill>
                  <a:srgbClr val="FF0000"/>
                </a:solidFill>
                <a:latin typeface="+mn-ea"/>
                <a:ea typeface="ＭＳ Ｐゴシック" panose="020B0600070205080204" pitchFamily="50" charset="-128"/>
              </a:rPr>
              <a:t>部下又は同僚による妊娠・出産、育児･介護に関する制度や措置の利用を阻害する言動</a:t>
            </a:r>
          </a:p>
          <a:p>
            <a:pPr>
              <a:defRPr/>
            </a:pPr>
            <a:r>
              <a:rPr lang="ja-JP" altLang="ja-JP" sz="1100" dirty="0">
                <a:solidFill>
                  <a:srgbClr val="FF0000"/>
                </a:solidFill>
                <a:latin typeface="+mn-ea"/>
                <a:ea typeface="ＭＳ Ｐゴシック" panose="020B0600070205080204" pitchFamily="50" charset="-128"/>
              </a:rPr>
              <a:t>　　</a:t>
            </a:r>
            <a:r>
              <a:rPr lang="en-US" altLang="ja-JP" sz="1100" dirty="0">
                <a:solidFill>
                  <a:srgbClr val="FF0000"/>
                </a:solidFill>
                <a:latin typeface="+mn-ea"/>
                <a:ea typeface="ＭＳ Ｐゴシック" panose="020B0600070205080204" pitchFamily="50" charset="-128"/>
              </a:rPr>
              <a:t> </a:t>
            </a:r>
            <a:r>
              <a:rPr lang="ja-JP" altLang="ja-JP" sz="1100" dirty="0">
                <a:solidFill>
                  <a:srgbClr val="FF0000"/>
                </a:solidFill>
                <a:latin typeface="+mn-ea"/>
                <a:ea typeface="ＭＳ Ｐゴシック" panose="020B0600070205080204" pitchFamily="50" charset="-128"/>
              </a:rPr>
              <a:t>　</a:t>
            </a:r>
            <a:r>
              <a:rPr lang="ja-JP" altLang="en-US" sz="1100" dirty="0">
                <a:solidFill>
                  <a:srgbClr val="FF0000"/>
                </a:solidFill>
                <a:latin typeface="+mn-ea"/>
                <a:ea typeface="ＭＳ Ｐゴシック" panose="020B0600070205080204" pitchFamily="50" charset="-128"/>
              </a:rPr>
              <a:t>⑦</a:t>
            </a:r>
            <a:r>
              <a:rPr lang="ja-JP" altLang="ja-JP" sz="1100" dirty="0">
                <a:solidFill>
                  <a:srgbClr val="FF0000"/>
                </a:solidFill>
                <a:latin typeface="+mn-ea"/>
                <a:ea typeface="ＭＳ Ｐゴシック" panose="020B0600070205080204" pitchFamily="50" charset="-128"/>
              </a:rPr>
              <a:t>部下又は同僚が妊娠・出産、育児･介護に関する制度や措置を利用したことによる嫌がらせ等</a:t>
            </a:r>
          </a:p>
          <a:p>
            <a:pPr>
              <a:defRPr/>
            </a:pPr>
            <a:r>
              <a:rPr lang="ja-JP" altLang="ja-JP" sz="1100" dirty="0">
                <a:solidFill>
                  <a:srgbClr val="FF0000"/>
                </a:solidFill>
                <a:latin typeface="+mn-ea"/>
                <a:ea typeface="ＭＳ Ｐゴシック" panose="020B0600070205080204" pitchFamily="50" charset="-128"/>
              </a:rPr>
              <a:t>　　　</a:t>
            </a:r>
            <a:r>
              <a:rPr lang="en-US" altLang="ja-JP" sz="1100" dirty="0">
                <a:solidFill>
                  <a:srgbClr val="FF0000"/>
                </a:solidFill>
                <a:latin typeface="+mn-ea"/>
                <a:ea typeface="ＭＳ Ｐゴシック" panose="020B0600070205080204" pitchFamily="50" charset="-128"/>
              </a:rPr>
              <a:t> </a:t>
            </a:r>
            <a:r>
              <a:rPr lang="ja-JP" altLang="en-US" sz="1100" dirty="0">
                <a:solidFill>
                  <a:srgbClr val="FF0000"/>
                </a:solidFill>
                <a:latin typeface="+mn-ea"/>
                <a:ea typeface="ＭＳ Ｐゴシック" panose="020B0600070205080204" pitchFamily="50" charset="-128"/>
              </a:rPr>
              <a:t>⑧</a:t>
            </a:r>
            <a:r>
              <a:rPr lang="ja-JP" altLang="ja-JP" sz="1100" dirty="0">
                <a:solidFill>
                  <a:srgbClr val="FF0000"/>
                </a:solidFill>
                <a:latin typeface="+mn-ea"/>
                <a:ea typeface="ＭＳ Ｐゴシック" panose="020B0600070205080204" pitchFamily="50" charset="-128"/>
              </a:rPr>
              <a:t>部下又は同僚が妊娠・出産等したことによる嫌がらせ等</a:t>
            </a:r>
          </a:p>
          <a:p>
            <a:pPr>
              <a:defRPr/>
            </a:pPr>
            <a:r>
              <a:rPr lang="ja-JP" altLang="en-US" sz="1100" dirty="0">
                <a:solidFill>
                  <a:srgbClr val="FF0000"/>
                </a:solidFill>
                <a:latin typeface="+mn-ea"/>
                <a:ea typeface="ＭＳ Ｐゴシック" panose="020B0600070205080204" pitchFamily="50" charset="-128"/>
              </a:rPr>
              <a:t>　　</a:t>
            </a:r>
            <a:r>
              <a:rPr lang="ja-JP" altLang="ja-JP" sz="1100" dirty="0">
                <a:solidFill>
                  <a:srgbClr val="FF0000"/>
                </a:solidFill>
                <a:latin typeface="+mn-ea"/>
                <a:ea typeface="ＭＳ Ｐゴシック" panose="020B0600070205080204" pitchFamily="50" charset="-128"/>
              </a:rPr>
              <a:t>「就業規則第○条②他人の人権を侵害したり、業務を妨害したり、退職を強要する行為」とは</a:t>
            </a:r>
            <a:r>
              <a:rPr lang="ja-JP" altLang="en-US" sz="1100" dirty="0">
                <a:solidFill>
                  <a:srgbClr val="FF0000"/>
                </a:solidFill>
                <a:latin typeface="+mn-ea"/>
                <a:ea typeface="ＭＳ Ｐゴシック" panose="020B0600070205080204" pitchFamily="50" charset="-128"/>
              </a:rPr>
              <a:t>、</a:t>
            </a:r>
            <a:r>
              <a:rPr lang="ja-JP" altLang="ja-JP" sz="1100" dirty="0">
                <a:solidFill>
                  <a:srgbClr val="FF0000"/>
                </a:solidFill>
                <a:latin typeface="+mn-ea"/>
                <a:ea typeface="ＭＳ Ｐゴシック" panose="020B0600070205080204" pitchFamily="50" charset="-128"/>
              </a:rPr>
              <a:t>次のとおりです。</a:t>
            </a:r>
            <a:endParaRPr lang="en-US" altLang="ja-JP" sz="1100" dirty="0">
              <a:solidFill>
                <a:srgbClr val="FF0000"/>
              </a:solidFill>
              <a:latin typeface="+mn-ea"/>
              <a:ea typeface="ＭＳ Ｐゴシック" panose="020B0600070205080204" pitchFamily="50" charset="-128"/>
            </a:endParaRPr>
          </a:p>
          <a:p>
            <a:pPr>
              <a:defRPr/>
            </a:pPr>
            <a:r>
              <a:rPr lang="en-US" altLang="ja-JP" sz="1100" dirty="0">
                <a:solidFill>
                  <a:srgbClr val="FF0000"/>
                </a:solidFill>
                <a:latin typeface="+mn-ea"/>
                <a:ea typeface="ＭＳ Ｐゴシック" panose="020B0600070205080204" pitchFamily="50" charset="-128"/>
              </a:rPr>
              <a:t>  </a:t>
            </a:r>
            <a:r>
              <a:rPr lang="ja-JP" altLang="en-US" sz="1100" dirty="0">
                <a:solidFill>
                  <a:srgbClr val="FF0000"/>
                </a:solidFill>
                <a:latin typeface="+mn-ea"/>
                <a:ea typeface="ＭＳ Ｐゴシック" panose="020B0600070205080204" pitchFamily="50" charset="-128"/>
              </a:rPr>
              <a:t> </a:t>
            </a:r>
            <a:r>
              <a:rPr lang="ja-JP" altLang="ja-JP" sz="1100" dirty="0">
                <a:solidFill>
                  <a:srgbClr val="FF0000"/>
                </a:solidFill>
                <a:latin typeface="+mn-ea"/>
                <a:ea typeface="ＭＳ Ｐゴシック" panose="020B0600070205080204" pitchFamily="50" charset="-128"/>
              </a:rPr>
              <a:t>＜パワーハラスメント＞</a:t>
            </a:r>
            <a:endParaRPr lang="ja-JP" altLang="ja-JP" sz="1100" dirty="0">
              <a:solidFill>
                <a:srgbClr val="FF0000"/>
              </a:solidFill>
              <a:latin typeface="+mj-ea"/>
              <a:ea typeface="ＭＳ Ｐゴシック" panose="020B0600070205080204" pitchFamily="50" charset="-128"/>
            </a:endParaRPr>
          </a:p>
          <a:p>
            <a:pPr>
              <a:defRPr/>
            </a:pPr>
            <a:r>
              <a:rPr lang="en-US" altLang="ja-JP" sz="1100" dirty="0">
                <a:solidFill>
                  <a:srgbClr val="FF0000"/>
                </a:solidFill>
                <a:latin typeface="+mj-ea"/>
                <a:ea typeface="ＭＳ Ｐゴシック" panose="020B0600070205080204" pitchFamily="50" charset="-128"/>
              </a:rPr>
              <a:t>       </a:t>
            </a:r>
            <a:r>
              <a:rPr lang="ja-JP" altLang="en-US" sz="1100" dirty="0">
                <a:solidFill>
                  <a:srgbClr val="FF0000"/>
                </a:solidFill>
                <a:latin typeface="+mj-ea"/>
                <a:ea typeface="ＭＳ Ｐゴシック" panose="020B0600070205080204" pitchFamily="50" charset="-128"/>
              </a:rPr>
              <a:t>⑨</a:t>
            </a:r>
            <a:r>
              <a:rPr lang="ja-JP" altLang="ja-JP" sz="1100" dirty="0">
                <a:solidFill>
                  <a:srgbClr val="FF0000"/>
                </a:solidFill>
                <a:latin typeface="+mj-ea"/>
                <a:ea typeface="ＭＳ Ｐゴシック" panose="020B0600070205080204" pitchFamily="50" charset="-128"/>
              </a:rPr>
              <a:t>業務上明らかに不要なことや遂行不可能なことの強制、仕事の妨害を行うこと</a:t>
            </a:r>
            <a:endParaRPr lang="en-US" altLang="ja-JP" sz="1100" dirty="0">
              <a:solidFill>
                <a:srgbClr val="FF0000"/>
              </a:solidFill>
              <a:latin typeface="+mj-ea"/>
              <a:ea typeface="ＭＳ Ｐゴシック" panose="020B0600070205080204" pitchFamily="50" charset="-128"/>
            </a:endParaRPr>
          </a:p>
          <a:p>
            <a:pPr>
              <a:defRPr/>
            </a:pPr>
            <a:r>
              <a:rPr lang="en-US" altLang="ja-JP" sz="1100" dirty="0">
                <a:solidFill>
                  <a:srgbClr val="FF0000"/>
                </a:solidFill>
                <a:latin typeface="+mj-ea"/>
                <a:ea typeface="ＭＳ Ｐゴシック" panose="020B0600070205080204" pitchFamily="50" charset="-128"/>
              </a:rPr>
              <a:t>        </a:t>
            </a:r>
            <a:r>
              <a:rPr lang="ja-JP" altLang="en-US" sz="1100" dirty="0">
                <a:solidFill>
                  <a:srgbClr val="FF0000"/>
                </a:solidFill>
                <a:latin typeface="+mj-ea"/>
                <a:ea typeface="ＭＳ Ｐゴシック" panose="020B0600070205080204" pitchFamily="50" charset="-128"/>
              </a:rPr>
              <a:t>⑩</a:t>
            </a:r>
            <a:r>
              <a:rPr lang="ja-JP" altLang="ja-JP" sz="1100" dirty="0">
                <a:solidFill>
                  <a:srgbClr val="FF0000"/>
                </a:solidFill>
                <a:latin typeface="+mj-ea"/>
                <a:ea typeface="ＭＳ Ｐゴシック" panose="020B0600070205080204" pitchFamily="50" charset="-128"/>
              </a:rPr>
              <a:t>業務上の合理性なく</a:t>
            </a:r>
            <a:r>
              <a:rPr lang="ja-JP" altLang="en-US" sz="1100" dirty="0">
                <a:solidFill>
                  <a:srgbClr val="FF0000"/>
                </a:solidFill>
                <a:latin typeface="+mj-ea"/>
                <a:ea typeface="ＭＳ Ｐゴシック" panose="020B0600070205080204" pitchFamily="50" charset="-128"/>
              </a:rPr>
              <a:t>、</a:t>
            </a:r>
            <a:r>
              <a:rPr lang="ja-JP" altLang="ja-JP" sz="1100" dirty="0">
                <a:solidFill>
                  <a:srgbClr val="FF0000"/>
                </a:solidFill>
                <a:latin typeface="+mj-ea"/>
                <a:ea typeface="ＭＳ Ｐゴシック" panose="020B0600070205080204" pitchFamily="50" charset="-128"/>
              </a:rPr>
              <a:t>能力や経験とかけ離れた程度の低い仕事を命じることや仕事を与えないこと</a:t>
            </a:r>
            <a:endParaRPr lang="ja-JP" altLang="ja-JP" sz="1100" dirty="0">
              <a:solidFill>
                <a:srgbClr val="FF0000"/>
              </a:solidFill>
              <a:latin typeface="+mn-ea"/>
              <a:ea typeface="ＭＳ Ｐゴシック" panose="020B0600070205080204" pitchFamily="50" charset="-128"/>
            </a:endParaRPr>
          </a:p>
          <a:p>
            <a:pPr>
              <a:defRPr/>
            </a:pPr>
            <a:r>
              <a:rPr lang="ja-JP" altLang="ja-JP" sz="1100" dirty="0">
                <a:solidFill>
                  <a:srgbClr val="FF0000"/>
                </a:solidFill>
                <a:latin typeface="+mn-ea"/>
                <a:ea typeface="ＭＳ Ｐゴシック" panose="020B0600070205080204" pitchFamily="50" charset="-128"/>
              </a:rPr>
              <a:t>　</a:t>
            </a:r>
            <a:r>
              <a:rPr lang="en-US" altLang="ja-JP" sz="1100" dirty="0">
                <a:solidFill>
                  <a:srgbClr val="FF0000"/>
                </a:solidFill>
                <a:latin typeface="+mn-ea"/>
                <a:ea typeface="ＭＳ Ｐゴシック" panose="020B0600070205080204" pitchFamily="50" charset="-128"/>
              </a:rPr>
              <a:t> </a:t>
            </a:r>
            <a:r>
              <a:rPr lang="ja-JP" altLang="ja-JP" sz="1100" dirty="0">
                <a:solidFill>
                  <a:srgbClr val="FF0000"/>
                </a:solidFill>
                <a:latin typeface="+mn-ea"/>
                <a:ea typeface="ＭＳ Ｐゴシック" panose="020B0600070205080204" pitchFamily="50" charset="-128"/>
              </a:rPr>
              <a:t>＜セクシュアルハラスメント＞</a:t>
            </a:r>
          </a:p>
          <a:p>
            <a:pPr>
              <a:defRPr/>
            </a:pPr>
            <a:r>
              <a:rPr lang="en-US" altLang="ja-JP" sz="1100" dirty="0">
                <a:solidFill>
                  <a:srgbClr val="FF0000"/>
                </a:solidFill>
                <a:latin typeface="+mn-ea"/>
                <a:ea typeface="ＭＳ Ｐゴシック" panose="020B0600070205080204" pitchFamily="50" charset="-128"/>
              </a:rPr>
              <a:t>        </a:t>
            </a:r>
            <a:r>
              <a:rPr lang="ja-JP" altLang="ja-JP" sz="1100" dirty="0">
                <a:solidFill>
                  <a:srgbClr val="FF0000"/>
                </a:solidFill>
                <a:latin typeface="+mn-ea"/>
                <a:ea typeface="ＭＳ Ｐゴシック" panose="020B0600070205080204" pitchFamily="50" charset="-128"/>
              </a:rPr>
              <a:t>⑪性的な噂の流布</a:t>
            </a:r>
          </a:p>
          <a:p>
            <a:pPr>
              <a:defRPr/>
            </a:pPr>
            <a:r>
              <a:rPr lang="en-US" altLang="ja-JP" sz="1100" dirty="0">
                <a:solidFill>
                  <a:srgbClr val="FF0000"/>
                </a:solidFill>
                <a:latin typeface="+mn-ea"/>
                <a:ea typeface="ＭＳ Ｐゴシック" panose="020B0600070205080204" pitchFamily="50" charset="-128"/>
              </a:rPr>
              <a:t>        </a:t>
            </a:r>
            <a:r>
              <a:rPr lang="ja-JP" altLang="ja-JP" sz="1100" dirty="0">
                <a:solidFill>
                  <a:srgbClr val="FF0000"/>
                </a:solidFill>
                <a:latin typeface="+mn-ea"/>
                <a:ea typeface="ＭＳ Ｐゴシック" panose="020B0600070205080204" pitchFamily="50" charset="-128"/>
              </a:rPr>
              <a:t>⑫身体への不必要な接触 </a:t>
            </a:r>
          </a:p>
          <a:p>
            <a:pPr>
              <a:defRPr/>
            </a:pPr>
            <a:r>
              <a:rPr lang="en-US" altLang="ja-JP" sz="1100" dirty="0">
                <a:solidFill>
                  <a:srgbClr val="FF0000"/>
                </a:solidFill>
                <a:latin typeface="+mn-ea"/>
                <a:ea typeface="ＭＳ Ｐゴシック" panose="020B0600070205080204" pitchFamily="50" charset="-128"/>
              </a:rPr>
              <a:t>        </a:t>
            </a:r>
            <a:r>
              <a:rPr lang="ja-JP" altLang="ja-JP" sz="1100" dirty="0">
                <a:solidFill>
                  <a:srgbClr val="FF0000"/>
                </a:solidFill>
                <a:latin typeface="+mn-ea"/>
                <a:ea typeface="ＭＳ Ｐゴシック" panose="020B0600070205080204" pitchFamily="50" charset="-128"/>
              </a:rPr>
              <a:t>⑬性的な言動により社員等の就業意欲を低下させ、能力発揮を阻害する行為</a:t>
            </a:r>
            <a:endParaRPr lang="en-US" altLang="ja-JP" sz="1100" dirty="0">
              <a:solidFill>
                <a:srgbClr val="FF0000"/>
              </a:solidFill>
              <a:latin typeface="+mn-ea"/>
              <a:ea typeface="ＭＳ Ｐゴシック" panose="020B0600070205080204" pitchFamily="50" charset="-128"/>
            </a:endParaRPr>
          </a:p>
          <a:p>
            <a:pPr>
              <a:defRPr/>
            </a:pPr>
            <a:r>
              <a:rPr lang="en-US" altLang="ja-JP" sz="1100" dirty="0">
                <a:solidFill>
                  <a:srgbClr val="FF0000"/>
                </a:solidFill>
                <a:latin typeface="+mn-ea"/>
                <a:ea typeface="ＭＳ Ｐゴシック" panose="020B0600070205080204" pitchFamily="50" charset="-128"/>
              </a:rPr>
              <a:t>   </a:t>
            </a:r>
            <a:r>
              <a:rPr lang="ja-JP" altLang="ja-JP" sz="1100" dirty="0">
                <a:solidFill>
                  <a:srgbClr val="FF0000"/>
                </a:solidFill>
                <a:latin typeface="+mn-ea"/>
                <a:ea typeface="ＭＳ Ｐゴシック" panose="020B0600070205080204" pitchFamily="50" charset="-128"/>
              </a:rPr>
              <a:t>＜妊娠・出産・育児休業・介護休業等に関するハラスメント＞</a:t>
            </a:r>
          </a:p>
          <a:p>
            <a:pPr marL="358775" indent="-358775">
              <a:defRPr/>
            </a:pPr>
            <a:r>
              <a:rPr lang="ja-JP" altLang="ja-JP" sz="1100" dirty="0">
                <a:solidFill>
                  <a:srgbClr val="FF0000"/>
                </a:solidFill>
                <a:latin typeface="+mn-ea"/>
                <a:ea typeface="ＭＳ Ｐゴシック" panose="020B0600070205080204" pitchFamily="50" charset="-128"/>
              </a:rPr>
              <a:t>　　</a:t>
            </a:r>
            <a:r>
              <a:rPr lang="en-US" altLang="ja-JP" sz="1100" dirty="0">
                <a:solidFill>
                  <a:srgbClr val="FF0000"/>
                </a:solidFill>
                <a:latin typeface="+mn-ea"/>
                <a:ea typeface="ＭＳ Ｐゴシック" panose="020B0600070205080204" pitchFamily="50" charset="-128"/>
              </a:rPr>
              <a:t>   </a:t>
            </a:r>
            <a:r>
              <a:rPr lang="ja-JP" altLang="en-US" sz="1100" dirty="0">
                <a:solidFill>
                  <a:srgbClr val="FF0000"/>
                </a:solidFill>
                <a:latin typeface="+mn-ea"/>
                <a:ea typeface="ＭＳ Ｐゴシック" panose="020B0600070205080204" pitchFamily="50" charset="-128"/>
              </a:rPr>
              <a:t>⑭</a:t>
            </a:r>
            <a:r>
              <a:rPr lang="ja-JP" altLang="ja-JP" sz="1100" dirty="0">
                <a:solidFill>
                  <a:srgbClr val="FF0000"/>
                </a:solidFill>
                <a:latin typeface="+mn-ea"/>
                <a:ea typeface="ＭＳ Ｐゴシック" panose="020B0600070205080204" pitchFamily="50" charset="-128"/>
              </a:rPr>
              <a:t>部下による妊娠・出産、育児･介護に関する制度や措置の利用等に関し、解雇その他不利益な取扱いを示唆する行為</a:t>
            </a:r>
            <a:endParaRPr lang="en-US" altLang="ja-JP" sz="1100" dirty="0">
              <a:solidFill>
                <a:srgbClr val="FF0000"/>
              </a:solidFill>
              <a:latin typeface="+mn-ea"/>
              <a:ea typeface="ＭＳ Ｐゴシック" panose="020B0600070205080204" pitchFamily="50" charset="-128"/>
            </a:endParaRPr>
          </a:p>
          <a:p>
            <a:pPr>
              <a:defRPr/>
            </a:pPr>
            <a:r>
              <a:rPr lang="en-US" altLang="ja-JP" sz="1100" dirty="0">
                <a:solidFill>
                  <a:srgbClr val="FF0000"/>
                </a:solidFill>
                <a:latin typeface="+mn-ea"/>
                <a:ea typeface="ＭＳ Ｐゴシック" panose="020B0600070205080204" pitchFamily="50" charset="-128"/>
              </a:rPr>
              <a:t>        </a:t>
            </a:r>
            <a:r>
              <a:rPr lang="ja-JP" altLang="en-US" sz="1100" dirty="0">
                <a:solidFill>
                  <a:srgbClr val="FF0000"/>
                </a:solidFill>
                <a:latin typeface="+mn-ea"/>
                <a:ea typeface="ＭＳ Ｐゴシック" panose="020B0600070205080204" pitchFamily="50" charset="-128"/>
              </a:rPr>
              <a:t>⑮</a:t>
            </a:r>
            <a:r>
              <a:rPr lang="ja-JP" altLang="ja-JP" sz="1100" dirty="0">
                <a:solidFill>
                  <a:srgbClr val="FF0000"/>
                </a:solidFill>
                <a:latin typeface="+mn-ea"/>
                <a:ea typeface="ＭＳ Ｐゴシック" panose="020B0600070205080204" pitchFamily="50" charset="-128"/>
              </a:rPr>
              <a:t>部下が妊娠・出産等したことにより、解雇その他不利益な取扱いを示唆する行為</a:t>
            </a:r>
          </a:p>
        </p:txBody>
      </p:sp>
      <p:grpSp>
        <p:nvGrpSpPr>
          <p:cNvPr id="51204" name="グループ化 5"/>
          <p:cNvGrpSpPr>
            <a:grpSpLocks/>
          </p:cNvGrpSpPr>
          <p:nvPr/>
        </p:nvGrpSpPr>
        <p:grpSpPr bwMode="auto">
          <a:xfrm>
            <a:off x="7454900" y="0"/>
            <a:ext cx="2481263" cy="774700"/>
            <a:chOff x="7679551" y="5485358"/>
            <a:chExt cx="2481263" cy="774700"/>
          </a:xfrm>
        </p:grpSpPr>
        <p:pic>
          <p:nvPicPr>
            <p:cNvPr id="51205" name="Picture 2" descr="C:\Users\r169248\AppData\Local\Microsoft\Windows\Temporary Internet Files\Content.IE5\DOP09SU2\DIN_4844-2_Warnung_vor_einer_Gefahrenstelle_D-W000.svg[1].png"/>
            <p:cNvPicPr>
              <a:picLocks noChangeAspect="1" noChangeArrowheads="1"/>
            </p:cNvPicPr>
            <p:nvPr/>
          </p:nvPicPr>
          <p:blipFill>
            <a:blip r:embed="rId3"/>
            <a:srcRect/>
            <a:stretch>
              <a:fillRect/>
            </a:stretch>
          </p:blipFill>
          <p:spPr bwMode="auto">
            <a:xfrm>
              <a:off x="8493146" y="5485358"/>
              <a:ext cx="854075" cy="774700"/>
            </a:xfrm>
            <a:prstGeom prst="rect">
              <a:avLst/>
            </a:prstGeom>
            <a:noFill/>
            <a:ln w="9525">
              <a:noFill/>
              <a:miter lim="800000"/>
              <a:headEnd/>
              <a:tailEnd/>
            </a:ln>
          </p:spPr>
        </p:pic>
        <p:sp>
          <p:nvSpPr>
            <p:cNvPr id="51206" name="テキスト ボックス 7"/>
            <p:cNvSpPr txBox="1">
              <a:spLocks noChangeArrowheads="1"/>
            </p:cNvSpPr>
            <p:nvPr/>
          </p:nvSpPr>
          <p:spPr bwMode="auto">
            <a:xfrm>
              <a:off x="7679551" y="5557236"/>
              <a:ext cx="2481263" cy="630942"/>
            </a:xfrm>
            <a:prstGeom prst="rect">
              <a:avLst/>
            </a:prstGeom>
            <a:solidFill>
              <a:schemeClr val="bg1">
                <a:alpha val="76862"/>
              </a:schemeClr>
            </a:solidFill>
            <a:ln w="9525">
              <a:solidFill>
                <a:srgbClr val="FF0000"/>
              </a:solidFill>
              <a:miter lim="800000"/>
              <a:headEnd/>
              <a:tailEnd/>
            </a:ln>
          </p:spPr>
          <p:txBody>
            <a:bodyPr anchor="ctr">
              <a:spAutoFit/>
            </a:bodyPr>
            <a:lstStyle/>
            <a:p>
              <a:pPr eaLnBrk="1" hangingPunct="1">
                <a:lnSpc>
                  <a:spcPts val="1400"/>
                </a:lnSpc>
              </a:pPr>
              <a:r>
                <a:rPr lang="en-US" altLang="ja-JP" sz="1400" b="1">
                  <a:solidFill>
                    <a:srgbClr val="FF0000"/>
                  </a:solidFill>
                  <a:latin typeface="メイリオ" pitchFamily="50" charset="-128"/>
                  <a:ea typeface="メイリオ" pitchFamily="50" charset="-128"/>
                </a:rPr>
                <a:t> </a:t>
              </a:r>
              <a:r>
                <a:rPr lang="ja-JP" altLang="en-US" sz="1400" b="1">
                  <a:solidFill>
                    <a:srgbClr val="FF0000"/>
                  </a:solidFill>
                  <a:latin typeface="メイリオ" pitchFamily="50" charset="-128"/>
                  <a:ea typeface="メイリオ" pitchFamily="50" charset="-128"/>
                </a:rPr>
                <a:t>研修担当者様：</a:t>
              </a:r>
              <a:endParaRPr lang="en-US" altLang="ja-JP" sz="1400" b="1">
                <a:solidFill>
                  <a:srgbClr val="FF0000"/>
                </a:solidFill>
                <a:latin typeface="メイリオ" pitchFamily="50" charset="-128"/>
                <a:ea typeface="メイリオ" pitchFamily="50" charset="-128"/>
              </a:endParaRPr>
            </a:p>
            <a:p>
              <a:pPr eaLnBrk="1" hangingPunct="1">
                <a:lnSpc>
                  <a:spcPts val="1400"/>
                </a:lnSpc>
              </a:pPr>
              <a:r>
                <a:rPr lang="ja-JP" altLang="en-US" sz="1400" b="1">
                  <a:solidFill>
                    <a:srgbClr val="FF0000"/>
                  </a:solidFill>
                </a:rPr>
                <a:t>各企業の実態に合わせて修正してください。</a:t>
              </a: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a:xfrm>
            <a:off x="427038" y="157163"/>
            <a:ext cx="9931400" cy="371475"/>
          </a:xfrm>
        </p:spPr>
        <p:txBody>
          <a:bodyPr/>
          <a:lstStyle/>
          <a:p>
            <a:pPr eaLnBrk="1" hangingPunct="1"/>
            <a:r>
              <a:rPr lang="en-US" altLang="ja-JP" smtClean="0">
                <a:latin typeface="メイリオ" pitchFamily="50" charset="-128"/>
                <a:ea typeface="メイリオ" pitchFamily="50" charset="-128"/>
              </a:rPr>
              <a:t>【</a:t>
            </a:r>
            <a:r>
              <a:rPr lang="ja-JP" altLang="en-US" smtClean="0">
                <a:latin typeface="メイリオ" pitchFamily="50" charset="-128"/>
                <a:ea typeface="メイリオ" pitchFamily="50" charset="-128"/>
              </a:rPr>
              <a:t>参考</a:t>
            </a:r>
            <a:r>
              <a:rPr lang="en-US" altLang="ja-JP" smtClean="0">
                <a:latin typeface="メイリオ" pitchFamily="50" charset="-128"/>
                <a:ea typeface="メイリオ" pitchFamily="50" charset="-128"/>
              </a:rPr>
              <a:t>】</a:t>
            </a:r>
            <a:r>
              <a:rPr lang="ja-JP" altLang="en-US" smtClean="0">
                <a:latin typeface="メイリオ" pitchFamily="50" charset="-128"/>
                <a:ea typeface="メイリオ" pitchFamily="50" charset="-128"/>
              </a:rPr>
              <a:t>パワーハラスメント関係の裁判例から考える企業に求められるもの</a:t>
            </a:r>
            <a:r>
              <a:rPr lang="en-US" altLang="ja-JP" smtClean="0">
                <a:latin typeface="メイリオ" pitchFamily="50" charset="-128"/>
                <a:ea typeface="メイリオ" pitchFamily="50" charset="-128"/>
              </a:rPr>
              <a:t/>
            </a:r>
            <a:br>
              <a:rPr lang="en-US" altLang="ja-JP" smtClean="0">
                <a:latin typeface="メイリオ" pitchFamily="50" charset="-128"/>
                <a:ea typeface="メイリオ" pitchFamily="50" charset="-128"/>
              </a:rPr>
            </a:br>
            <a:r>
              <a:rPr lang="ja-JP" altLang="en-US" smtClean="0">
                <a:latin typeface="メイリオ" pitchFamily="50" charset="-128"/>
                <a:ea typeface="メイリオ" pitchFamily="50" charset="-128"/>
              </a:rPr>
              <a:t>　　　　　　　　　　　　　　　　　　　　　　　（企業の責任）（</a:t>
            </a:r>
            <a:r>
              <a:rPr lang="en-US" altLang="ja-JP" smtClean="0">
                <a:latin typeface="メイリオ" pitchFamily="50" charset="-128"/>
                <a:ea typeface="メイリオ" pitchFamily="50" charset="-128"/>
              </a:rPr>
              <a:t>1</a:t>
            </a:r>
            <a:r>
              <a:rPr lang="ja-JP" altLang="en-US" smtClean="0">
                <a:latin typeface="メイリオ" pitchFamily="50" charset="-128"/>
                <a:ea typeface="メイリオ" pitchFamily="50" charset="-128"/>
              </a:rPr>
              <a:t>）</a:t>
            </a:r>
          </a:p>
        </p:txBody>
      </p:sp>
      <p:graphicFrame>
        <p:nvGraphicFramePr>
          <p:cNvPr id="7" name="表 6"/>
          <p:cNvGraphicFramePr>
            <a:graphicFrameLocks noGrp="1"/>
          </p:cNvGraphicFramePr>
          <p:nvPr/>
        </p:nvGraphicFramePr>
        <p:xfrm>
          <a:off x="571500" y="949325"/>
          <a:ext cx="9432925" cy="4895850"/>
        </p:xfrm>
        <a:graphic>
          <a:graphicData uri="http://schemas.openxmlformats.org/drawingml/2006/table">
            <a:tbl>
              <a:tblPr>
                <a:tableStyleId>{5C22544A-7EE6-4342-B048-85BDC9FD1C3A}</a:tableStyleId>
              </a:tblPr>
              <a:tblGrid>
                <a:gridCol w="1008099">
                  <a:extLst>
                    <a:ext uri="{9D8B030D-6E8A-4147-A177-3AD203B41FA5}">
                      <a16:colId xmlns="" xmlns:a16="http://schemas.microsoft.com/office/drawing/2014/main" val="20000"/>
                    </a:ext>
                  </a:extLst>
                </a:gridCol>
                <a:gridCol w="8424826">
                  <a:extLst>
                    <a:ext uri="{9D8B030D-6E8A-4147-A177-3AD203B41FA5}">
                      <a16:colId xmlns="" xmlns:a16="http://schemas.microsoft.com/office/drawing/2014/main" val="20001"/>
                    </a:ext>
                  </a:extLst>
                </a:gridCol>
              </a:tblGrid>
              <a:tr h="324052">
                <a:tc gridSpan="2">
                  <a:txBody>
                    <a:bodyPr/>
                    <a:lstStyle/>
                    <a:p>
                      <a:pPr algn="l" fontAlgn="ctr"/>
                      <a:r>
                        <a:rPr lang="ja-JP" altLang="en-US" sz="1400" b="1" u="none" strike="noStrike" dirty="0">
                          <a:solidFill>
                            <a:schemeClr val="bg1"/>
                          </a:solidFill>
                          <a:effectLst/>
                        </a:rPr>
                        <a:t>上司の注意指導等とパワーハラスメント（東京地裁八王子支部判決平成</a:t>
                      </a:r>
                      <a:r>
                        <a:rPr lang="en-US" altLang="ja-JP" sz="1400" b="1" u="none" strike="noStrike" dirty="0">
                          <a:solidFill>
                            <a:schemeClr val="bg1"/>
                          </a:solidFill>
                          <a:effectLst/>
                        </a:rPr>
                        <a:t>2</a:t>
                      </a:r>
                      <a:r>
                        <a:rPr lang="ja-JP" altLang="en-US" sz="1400" b="1" u="none" strike="noStrike" dirty="0">
                          <a:solidFill>
                            <a:schemeClr val="bg1"/>
                          </a:solidFill>
                          <a:effectLst/>
                        </a:rPr>
                        <a:t>年</a:t>
                      </a:r>
                      <a:r>
                        <a:rPr lang="en-US" altLang="ja-JP" sz="1400" b="1" u="none" strike="noStrike" dirty="0">
                          <a:solidFill>
                            <a:schemeClr val="bg1"/>
                          </a:solidFill>
                          <a:effectLst/>
                        </a:rPr>
                        <a:t>2</a:t>
                      </a:r>
                      <a:r>
                        <a:rPr lang="ja-JP" altLang="en-US" sz="1400" b="1" u="none" strike="noStrike" dirty="0">
                          <a:solidFill>
                            <a:schemeClr val="bg1"/>
                          </a:solidFill>
                          <a:effectLst/>
                        </a:rPr>
                        <a:t>月</a:t>
                      </a:r>
                      <a:r>
                        <a:rPr lang="en-US" altLang="ja-JP" sz="1400" b="1" u="none" strike="noStrike" dirty="0">
                          <a:solidFill>
                            <a:schemeClr val="bg1"/>
                          </a:solidFill>
                          <a:effectLst/>
                        </a:rPr>
                        <a:t>1</a:t>
                      </a:r>
                      <a:r>
                        <a:rPr lang="ja-JP" altLang="en-US" sz="1400" b="1" u="none" strike="noStrike" dirty="0">
                          <a:solidFill>
                            <a:schemeClr val="bg1"/>
                          </a:solidFill>
                          <a:effectLst/>
                        </a:rPr>
                        <a:t>日 労判</a:t>
                      </a:r>
                      <a:r>
                        <a:rPr lang="en-US" altLang="ja-JP" sz="1400" b="1" u="none" strike="noStrike" dirty="0">
                          <a:solidFill>
                            <a:schemeClr val="bg1"/>
                          </a:solidFill>
                          <a:effectLst/>
                        </a:rPr>
                        <a:t>558-68</a:t>
                      </a:r>
                      <a:r>
                        <a:rPr lang="ja-JP" altLang="en-US" sz="1400" b="1" u="none" strike="noStrike" dirty="0">
                          <a:solidFill>
                            <a:schemeClr val="bg1"/>
                          </a:solidFill>
                          <a:effectLst/>
                        </a:rPr>
                        <a:t>）</a:t>
                      </a:r>
                      <a:endParaRPr lang="ja-JP" altLang="en-US" sz="1400" b="1" i="0" u="none" strike="noStrike" dirty="0">
                        <a:solidFill>
                          <a:schemeClr val="bg1"/>
                        </a:solidFill>
                        <a:effectLst/>
                        <a:latin typeface="ＭＳ Ｐゴシック"/>
                      </a:endParaRPr>
                    </a:p>
                  </a:txBody>
                  <a:tcPr marL="7406" marR="7406" marT="7405" marB="0" anchor="ctr">
                    <a:solidFill>
                      <a:schemeClr val="tx2"/>
                    </a:solidFill>
                  </a:tcPr>
                </a:tc>
                <a:tc hMerge="1">
                  <a:txBody>
                    <a:bodyPr/>
                    <a:lstStyle/>
                    <a:p>
                      <a:endParaRPr kumimoji="1" lang="ja-JP" altLang="en-US"/>
                    </a:p>
                  </a:txBody>
                  <a:tcPr/>
                </a:tc>
                <a:extLst>
                  <a:ext uri="{0D108BD9-81ED-4DB2-BD59-A6C34878D82A}">
                    <a16:rowId xmlns="" xmlns:a16="http://schemas.microsoft.com/office/drawing/2014/main" val="10000"/>
                  </a:ext>
                </a:extLst>
              </a:tr>
              <a:tr h="730337">
                <a:tc>
                  <a:txBody>
                    <a:bodyPr/>
                    <a:lstStyle/>
                    <a:p>
                      <a:pPr algn="l" fontAlgn="ctr"/>
                      <a:r>
                        <a:rPr lang="ja-JP" altLang="en-US" sz="1400" u="none" strike="noStrike" dirty="0">
                          <a:effectLst/>
                        </a:rPr>
                        <a:t>概　　要：</a:t>
                      </a:r>
                      <a:endParaRPr lang="ja-JP" altLang="en-US" sz="1400" b="0" i="0" u="none" strike="noStrike" dirty="0">
                        <a:solidFill>
                          <a:srgbClr val="000000"/>
                        </a:solidFill>
                        <a:effectLst/>
                        <a:latin typeface="ＭＳ Ｐゴシック"/>
                      </a:endParaRPr>
                    </a:p>
                  </a:txBody>
                  <a:tcPr marL="7406" marR="7406" marT="7405" marB="0" anchor="ctr">
                    <a:solidFill>
                      <a:schemeClr val="accent3">
                        <a:lumMod val="20000"/>
                        <a:lumOff val="80000"/>
                      </a:schemeClr>
                    </a:solidFill>
                  </a:tcPr>
                </a:tc>
                <a:tc>
                  <a:txBody>
                    <a:bodyPr/>
                    <a:lstStyle/>
                    <a:p>
                      <a:pPr algn="l" fontAlgn="ctr"/>
                      <a:r>
                        <a:rPr lang="ja-JP" altLang="en-US" sz="1400" u="none" strike="noStrike" dirty="0">
                          <a:effectLst/>
                        </a:rPr>
                        <a:t>製造業</a:t>
                      </a:r>
                      <a:r>
                        <a:rPr lang="en-US" altLang="ja-JP" sz="1400" u="none" strike="noStrike" dirty="0">
                          <a:effectLst/>
                        </a:rPr>
                        <a:t>A</a:t>
                      </a:r>
                      <a:r>
                        <a:rPr lang="ja-JP" altLang="en-US" sz="1400" u="none" strike="noStrike" dirty="0">
                          <a:effectLst/>
                        </a:rPr>
                        <a:t>社の工場に勤務していた</a:t>
                      </a:r>
                      <a:r>
                        <a:rPr lang="en-US" altLang="ja-JP" sz="1400" u="none" strike="noStrike" dirty="0">
                          <a:effectLst/>
                        </a:rPr>
                        <a:t>B</a:t>
                      </a:r>
                      <a:r>
                        <a:rPr lang="ja-JP" altLang="en-US" sz="1400" u="none" strike="noStrike" dirty="0">
                          <a:effectLst/>
                        </a:rPr>
                        <a:t>の後片付けの不備、伝言による年休申請に対し、上司</a:t>
                      </a:r>
                      <a:r>
                        <a:rPr lang="en-US" altLang="ja-JP" sz="1400" u="none" strike="noStrike" dirty="0">
                          <a:effectLst/>
                        </a:rPr>
                        <a:t>C</a:t>
                      </a:r>
                      <a:r>
                        <a:rPr lang="ja-JP" altLang="en-US" sz="1400" u="none" strike="noStrike" dirty="0">
                          <a:effectLst/>
                        </a:rPr>
                        <a:t>が</a:t>
                      </a:r>
                      <a:r>
                        <a:rPr lang="en-US" altLang="ja-JP" sz="1400" u="none" strike="noStrike" dirty="0">
                          <a:effectLst/>
                        </a:rPr>
                        <a:t>B</a:t>
                      </a:r>
                      <a:r>
                        <a:rPr lang="ja-JP" altLang="en-US" sz="1400" u="none" strike="noStrike" dirty="0">
                          <a:effectLst/>
                        </a:rPr>
                        <a:t>に対して反省文の提出等の注意指導を行った。</a:t>
                      </a:r>
                      <a:r>
                        <a:rPr lang="en-US" altLang="ja-JP" sz="1400" u="none" strike="noStrike" dirty="0">
                          <a:effectLst/>
                        </a:rPr>
                        <a:t>B</a:t>
                      </a:r>
                      <a:r>
                        <a:rPr lang="ja-JP" altLang="en-US" sz="1400" u="none" strike="noStrike" dirty="0">
                          <a:effectLst/>
                        </a:rPr>
                        <a:t>は「</a:t>
                      </a:r>
                      <a:r>
                        <a:rPr lang="en-US" altLang="ja-JP" sz="1400" u="none" strike="noStrike" dirty="0">
                          <a:effectLst/>
                        </a:rPr>
                        <a:t>C</a:t>
                      </a:r>
                      <a:r>
                        <a:rPr lang="ja-JP" altLang="en-US" sz="1400" u="none" strike="noStrike" dirty="0">
                          <a:effectLst/>
                        </a:rPr>
                        <a:t>の常軌を逸した言動により人格権を侵害された」と主張して</a:t>
                      </a:r>
                      <a:r>
                        <a:rPr lang="en-US" altLang="ja-JP" sz="1400" u="none" strike="noStrike" dirty="0">
                          <a:effectLst/>
                        </a:rPr>
                        <a:t>A</a:t>
                      </a:r>
                      <a:r>
                        <a:rPr lang="ja-JP" altLang="en-US" sz="1400" u="none" strike="noStrike" dirty="0">
                          <a:effectLst/>
                        </a:rPr>
                        <a:t>社及び</a:t>
                      </a:r>
                      <a:r>
                        <a:rPr lang="en-US" altLang="ja-JP" sz="1400" u="none" strike="noStrike" dirty="0">
                          <a:effectLst/>
                        </a:rPr>
                        <a:t>C</a:t>
                      </a:r>
                      <a:r>
                        <a:rPr lang="ja-JP" altLang="en-US" sz="1400" u="none" strike="noStrike" dirty="0">
                          <a:effectLst/>
                        </a:rPr>
                        <a:t>に対し、民事上の損害賠償請求をした。</a:t>
                      </a:r>
                      <a:endParaRPr lang="ja-JP" altLang="en-US" sz="1400" b="0" i="0" u="none" strike="noStrike" dirty="0">
                        <a:solidFill>
                          <a:srgbClr val="000000"/>
                        </a:solidFill>
                        <a:effectLst/>
                        <a:latin typeface="ＭＳ Ｐゴシック"/>
                      </a:endParaRPr>
                    </a:p>
                  </a:txBody>
                  <a:tcPr marL="7406" marR="7406" marT="7405" marB="0" anchor="ctr">
                    <a:solidFill>
                      <a:schemeClr val="accent3">
                        <a:lumMod val="20000"/>
                        <a:lumOff val="80000"/>
                      </a:schemeClr>
                    </a:solidFill>
                  </a:tcPr>
                </a:tc>
                <a:extLst>
                  <a:ext uri="{0D108BD9-81ED-4DB2-BD59-A6C34878D82A}">
                    <a16:rowId xmlns="" xmlns:a16="http://schemas.microsoft.com/office/drawing/2014/main" val="10001"/>
                  </a:ext>
                </a:extLst>
              </a:tr>
              <a:tr h="810286">
                <a:tc>
                  <a:txBody>
                    <a:bodyPr/>
                    <a:lstStyle/>
                    <a:p>
                      <a:pPr algn="l" fontAlgn="ctr"/>
                      <a:r>
                        <a:rPr lang="ja-JP" altLang="en-US" sz="1400" u="none" strike="noStrike" dirty="0">
                          <a:effectLst/>
                        </a:rPr>
                        <a:t>判決内容：</a:t>
                      </a:r>
                      <a:endParaRPr lang="ja-JP" altLang="en-US" sz="1400" b="0" i="0" u="none" strike="noStrike" dirty="0">
                        <a:solidFill>
                          <a:srgbClr val="000000"/>
                        </a:solidFill>
                        <a:effectLst/>
                        <a:latin typeface="ＭＳ Ｐゴシック"/>
                      </a:endParaRPr>
                    </a:p>
                  </a:txBody>
                  <a:tcPr marL="7406" marR="7406" marT="7405" marB="0" anchor="ctr">
                    <a:solidFill>
                      <a:schemeClr val="accent3">
                        <a:lumMod val="40000"/>
                        <a:lumOff val="60000"/>
                      </a:schemeClr>
                    </a:solidFill>
                  </a:tcPr>
                </a:tc>
                <a:tc>
                  <a:txBody>
                    <a:bodyPr/>
                    <a:lstStyle/>
                    <a:p>
                      <a:pPr algn="l" fontAlgn="ctr"/>
                      <a:r>
                        <a:rPr lang="ja-JP" altLang="en-US" sz="1400" u="none" strike="noStrike" dirty="0">
                          <a:effectLst/>
                        </a:rPr>
                        <a:t> </a:t>
                      </a:r>
                      <a:r>
                        <a:rPr lang="ja-JP" altLang="en-US" sz="1400" u="sng" strike="noStrike" dirty="0">
                          <a:effectLst/>
                        </a:rPr>
                        <a:t>上司には所属の従業員を指導し監督する権限</a:t>
                      </a:r>
                      <a:r>
                        <a:rPr lang="ja-JP" altLang="en-US" sz="1400" u="none" strike="noStrike" dirty="0">
                          <a:effectLst/>
                        </a:rPr>
                        <a:t>があり、注意したり、叱責したことは指導監督する上で必要な範囲内の行為とした上で、本件の場合は、</a:t>
                      </a:r>
                      <a:r>
                        <a:rPr lang="en-US" altLang="ja-JP" sz="1400" u="none" strike="noStrike" dirty="0">
                          <a:effectLst/>
                        </a:rPr>
                        <a:t>C</a:t>
                      </a:r>
                      <a:r>
                        <a:rPr lang="ja-JP" altLang="en-US" sz="1400" u="none" strike="noStrike" dirty="0">
                          <a:effectLst/>
                        </a:rPr>
                        <a:t>の、</a:t>
                      </a:r>
                      <a:r>
                        <a:rPr lang="ja-JP" altLang="en-US" sz="1400" u="sng" strike="noStrike" dirty="0">
                          <a:effectLst/>
                        </a:rPr>
                        <a:t>反省書の作成や後片付けの再現等を求めた行為は、指導監督権の行使としては、裁量の範囲を逸脱し、違法性を帯びる</a:t>
                      </a:r>
                      <a:r>
                        <a:rPr lang="ja-JP" altLang="en-US" sz="1400" u="none" strike="noStrike" dirty="0">
                          <a:effectLst/>
                        </a:rPr>
                        <a:t>に至るとして、</a:t>
                      </a:r>
                      <a:r>
                        <a:rPr lang="en-US" altLang="ja-JP" sz="1400" u="none" strike="noStrike" dirty="0">
                          <a:effectLst/>
                        </a:rPr>
                        <a:t>A</a:t>
                      </a:r>
                      <a:r>
                        <a:rPr lang="ja-JP" altLang="en-US" sz="1400" u="none" strike="noStrike" dirty="0">
                          <a:effectLst/>
                        </a:rPr>
                        <a:t>社と</a:t>
                      </a:r>
                      <a:r>
                        <a:rPr lang="en-US" altLang="ja-JP" sz="1400" u="none" strike="noStrike" dirty="0">
                          <a:effectLst/>
                        </a:rPr>
                        <a:t>C</a:t>
                      </a:r>
                      <a:r>
                        <a:rPr lang="ja-JP" altLang="en-US" sz="1400" u="none" strike="noStrike" dirty="0">
                          <a:effectLst/>
                        </a:rPr>
                        <a:t>に損害を賠償するよう判示した。</a:t>
                      </a:r>
                      <a:endParaRPr lang="ja-JP" altLang="en-US" sz="1400" b="0" i="0" u="none" strike="noStrike" dirty="0">
                        <a:solidFill>
                          <a:srgbClr val="000000"/>
                        </a:solidFill>
                        <a:effectLst/>
                        <a:latin typeface="ＭＳ Ｐゴシック"/>
                      </a:endParaRPr>
                    </a:p>
                  </a:txBody>
                  <a:tcPr marL="7406" marR="7406" marT="7405" marB="0" anchor="ctr">
                    <a:solidFill>
                      <a:schemeClr val="accent3">
                        <a:lumMod val="40000"/>
                        <a:lumOff val="60000"/>
                      </a:schemeClr>
                    </a:solidFill>
                  </a:tcPr>
                </a:tc>
                <a:extLst>
                  <a:ext uri="{0D108BD9-81ED-4DB2-BD59-A6C34878D82A}">
                    <a16:rowId xmlns="" xmlns:a16="http://schemas.microsoft.com/office/drawing/2014/main" val="10002"/>
                  </a:ext>
                </a:extLst>
              </a:tr>
              <a:tr h="349141">
                <a:tc gridSpan="2">
                  <a:txBody>
                    <a:bodyPr/>
                    <a:lstStyle/>
                    <a:p>
                      <a:pPr algn="l" fontAlgn="ctr"/>
                      <a:r>
                        <a:rPr lang="ja-JP" altLang="en-US" sz="1400" b="1" u="none" strike="noStrike" dirty="0">
                          <a:solidFill>
                            <a:schemeClr val="bg1"/>
                          </a:solidFill>
                          <a:effectLst/>
                        </a:rPr>
                        <a:t>先輩によるいじめと会社の法的な責任（さいたま地裁判決平成</a:t>
                      </a:r>
                      <a:r>
                        <a:rPr lang="en-US" altLang="ja-JP" sz="1400" b="1" u="none" strike="noStrike" dirty="0">
                          <a:solidFill>
                            <a:schemeClr val="bg1"/>
                          </a:solidFill>
                          <a:effectLst/>
                        </a:rPr>
                        <a:t>16</a:t>
                      </a:r>
                      <a:r>
                        <a:rPr lang="ja-JP" altLang="en-US" sz="1400" b="1" u="none" strike="noStrike" dirty="0">
                          <a:solidFill>
                            <a:schemeClr val="bg1"/>
                          </a:solidFill>
                          <a:effectLst/>
                        </a:rPr>
                        <a:t>年</a:t>
                      </a:r>
                      <a:r>
                        <a:rPr lang="en-US" altLang="ja-JP" sz="1400" b="1" u="none" strike="noStrike" dirty="0">
                          <a:solidFill>
                            <a:schemeClr val="bg1"/>
                          </a:solidFill>
                          <a:effectLst/>
                        </a:rPr>
                        <a:t>9</a:t>
                      </a:r>
                      <a:r>
                        <a:rPr lang="ja-JP" altLang="en-US" sz="1400" b="1" u="none" strike="noStrike" dirty="0">
                          <a:solidFill>
                            <a:schemeClr val="bg1"/>
                          </a:solidFill>
                          <a:effectLst/>
                        </a:rPr>
                        <a:t>月</a:t>
                      </a:r>
                      <a:r>
                        <a:rPr lang="en-US" altLang="ja-JP" sz="1400" b="1" u="none" strike="noStrike" dirty="0">
                          <a:solidFill>
                            <a:schemeClr val="bg1"/>
                          </a:solidFill>
                          <a:effectLst/>
                        </a:rPr>
                        <a:t>24</a:t>
                      </a:r>
                      <a:r>
                        <a:rPr lang="ja-JP" altLang="en-US" sz="1400" b="1" u="none" strike="noStrike" dirty="0">
                          <a:solidFill>
                            <a:schemeClr val="bg1"/>
                          </a:solidFill>
                          <a:effectLst/>
                        </a:rPr>
                        <a:t>日 労判</a:t>
                      </a:r>
                      <a:r>
                        <a:rPr lang="en-US" altLang="ja-JP" sz="1400" b="1" u="none" strike="noStrike" dirty="0">
                          <a:solidFill>
                            <a:schemeClr val="bg1"/>
                          </a:solidFill>
                          <a:effectLst/>
                        </a:rPr>
                        <a:t>883-38</a:t>
                      </a:r>
                      <a:r>
                        <a:rPr lang="ja-JP" altLang="en-US" sz="1400" b="1" u="none" strike="noStrike" dirty="0">
                          <a:solidFill>
                            <a:schemeClr val="bg1"/>
                          </a:solidFill>
                          <a:effectLst/>
                        </a:rPr>
                        <a:t>）　</a:t>
                      </a:r>
                      <a:endParaRPr lang="ja-JP" altLang="en-US" sz="1400" b="1" i="0" u="none" strike="noStrike" dirty="0">
                        <a:solidFill>
                          <a:schemeClr val="bg1"/>
                        </a:solidFill>
                        <a:effectLst/>
                        <a:latin typeface="ＭＳ Ｐゴシック"/>
                      </a:endParaRPr>
                    </a:p>
                  </a:txBody>
                  <a:tcPr marL="7406" marR="7406" marT="7405" marB="0" anchor="ctr">
                    <a:solidFill>
                      <a:schemeClr val="tx2"/>
                    </a:solidFill>
                  </a:tcPr>
                </a:tc>
                <a:tc hMerge="1">
                  <a:txBody>
                    <a:bodyPr/>
                    <a:lstStyle/>
                    <a:p>
                      <a:endParaRPr kumimoji="1" lang="ja-JP" altLang="en-US"/>
                    </a:p>
                  </a:txBody>
                  <a:tcPr/>
                </a:tc>
                <a:extLst>
                  <a:ext uri="{0D108BD9-81ED-4DB2-BD59-A6C34878D82A}">
                    <a16:rowId xmlns="" xmlns:a16="http://schemas.microsoft.com/office/drawing/2014/main" val="10003"/>
                  </a:ext>
                </a:extLst>
              </a:tr>
              <a:tr h="489677">
                <a:tc>
                  <a:txBody>
                    <a:bodyPr/>
                    <a:lstStyle/>
                    <a:p>
                      <a:pPr marL="0" algn="l" defTabSz="1004834" rtl="0" eaLnBrk="1" fontAlgn="ctr" latinLnBrk="0" hangingPunct="1"/>
                      <a:r>
                        <a:rPr kumimoji="1" lang="ja-JP" altLang="en-US" sz="1400" u="none" strike="noStrike" kern="1200" dirty="0">
                          <a:solidFill>
                            <a:schemeClr val="dk1"/>
                          </a:solidFill>
                          <a:effectLst/>
                          <a:latin typeface="+mn-lt"/>
                          <a:ea typeface="+mn-ea"/>
                          <a:cs typeface="+mn-cs"/>
                        </a:rPr>
                        <a:t>概　　要：</a:t>
                      </a:r>
                    </a:p>
                  </a:txBody>
                  <a:tcPr marL="7406" marR="7406" marT="7405" marB="0" anchor="ctr">
                    <a:solidFill>
                      <a:schemeClr val="accent3">
                        <a:lumMod val="20000"/>
                        <a:lumOff val="80000"/>
                      </a:schemeClr>
                    </a:solidFill>
                  </a:tcPr>
                </a:tc>
                <a:tc>
                  <a:txBody>
                    <a:bodyPr/>
                    <a:lstStyle/>
                    <a:p>
                      <a:pPr marL="0" algn="l" defTabSz="1004834" rtl="0" eaLnBrk="1" fontAlgn="ctr" latinLnBrk="0" hangingPunct="1"/>
                      <a:r>
                        <a:rPr kumimoji="1" lang="ja-JP" altLang="en-US" sz="1400" u="none" strike="noStrike" kern="1200" dirty="0">
                          <a:solidFill>
                            <a:schemeClr val="dk1"/>
                          </a:solidFill>
                          <a:effectLst/>
                          <a:latin typeface="+mn-lt"/>
                          <a:ea typeface="+mn-ea"/>
                          <a:cs typeface="+mn-cs"/>
                        </a:rPr>
                        <a:t> </a:t>
                      </a:r>
                      <a:r>
                        <a:rPr kumimoji="1" lang="en-US" altLang="ja-JP" sz="1400" u="none" strike="noStrike" kern="1200" dirty="0">
                          <a:solidFill>
                            <a:schemeClr val="dk1"/>
                          </a:solidFill>
                          <a:effectLst/>
                          <a:latin typeface="+mn-lt"/>
                          <a:ea typeface="+mn-ea"/>
                          <a:cs typeface="+mn-cs"/>
                        </a:rPr>
                        <a:t>D</a:t>
                      </a:r>
                      <a:r>
                        <a:rPr kumimoji="1" lang="ja-JP" altLang="en-US" sz="1400" u="none" strike="noStrike" kern="1200" dirty="0">
                          <a:solidFill>
                            <a:schemeClr val="dk1"/>
                          </a:solidFill>
                          <a:effectLst/>
                          <a:latin typeface="+mn-lt"/>
                          <a:ea typeface="+mn-ea"/>
                          <a:cs typeface="+mn-cs"/>
                        </a:rPr>
                        <a:t>病院に勤務していた看護師</a:t>
                      </a:r>
                      <a:r>
                        <a:rPr kumimoji="1" lang="en-US" altLang="ja-JP" sz="1400" u="none" strike="noStrike" kern="1200" dirty="0">
                          <a:solidFill>
                            <a:schemeClr val="dk1"/>
                          </a:solidFill>
                          <a:effectLst/>
                          <a:latin typeface="+mn-lt"/>
                          <a:ea typeface="+mn-ea"/>
                          <a:cs typeface="+mn-cs"/>
                        </a:rPr>
                        <a:t>E</a:t>
                      </a:r>
                      <a:r>
                        <a:rPr kumimoji="1" lang="ja-JP" altLang="en-US" sz="1400" u="none" strike="noStrike" kern="1200" dirty="0">
                          <a:solidFill>
                            <a:schemeClr val="dk1"/>
                          </a:solidFill>
                          <a:effectLst/>
                          <a:latin typeface="+mn-lt"/>
                          <a:ea typeface="+mn-ea"/>
                          <a:cs typeface="+mn-cs"/>
                        </a:rPr>
                        <a:t>は、先輩看護師の</a:t>
                      </a:r>
                      <a:r>
                        <a:rPr kumimoji="1" lang="en-US" altLang="ja-JP" sz="1400" u="none" strike="noStrike" kern="1200" dirty="0">
                          <a:solidFill>
                            <a:schemeClr val="dk1"/>
                          </a:solidFill>
                          <a:effectLst/>
                          <a:latin typeface="+mn-lt"/>
                          <a:ea typeface="+mn-ea"/>
                          <a:cs typeface="+mn-cs"/>
                        </a:rPr>
                        <a:t>F</a:t>
                      </a:r>
                      <a:r>
                        <a:rPr kumimoji="1" lang="ja-JP" altLang="en-US" sz="1400" u="none" strike="noStrike" kern="1200" dirty="0">
                          <a:solidFill>
                            <a:schemeClr val="dk1"/>
                          </a:solidFill>
                          <a:effectLst/>
                          <a:latin typeface="+mn-lt"/>
                          <a:ea typeface="+mn-ea"/>
                          <a:cs typeface="+mn-cs"/>
                        </a:rPr>
                        <a:t>から飲み会への参加強要や個人的用務の使い走り、暴言等のいじめを受け、自殺した。</a:t>
                      </a:r>
                    </a:p>
                  </a:txBody>
                  <a:tcPr marL="7406" marR="7406" marT="7405" marB="0" anchor="ctr">
                    <a:solidFill>
                      <a:schemeClr val="accent3">
                        <a:lumMod val="20000"/>
                        <a:lumOff val="80000"/>
                      </a:schemeClr>
                    </a:solidFill>
                  </a:tcPr>
                </a:tc>
                <a:extLst>
                  <a:ext uri="{0D108BD9-81ED-4DB2-BD59-A6C34878D82A}">
                    <a16:rowId xmlns="" xmlns:a16="http://schemas.microsoft.com/office/drawing/2014/main" val="10004"/>
                  </a:ext>
                </a:extLst>
              </a:tr>
              <a:tr h="542975">
                <a:tc>
                  <a:txBody>
                    <a:bodyPr/>
                    <a:lstStyle/>
                    <a:p>
                      <a:pPr marL="0" algn="l" defTabSz="1004834" rtl="0" eaLnBrk="1" fontAlgn="ctr" latinLnBrk="0" hangingPunct="1"/>
                      <a:r>
                        <a:rPr kumimoji="1" lang="ja-JP" altLang="en-US" sz="1400" u="none" strike="noStrike" kern="1200" dirty="0">
                          <a:solidFill>
                            <a:schemeClr val="dk1"/>
                          </a:solidFill>
                          <a:effectLst/>
                          <a:latin typeface="+mn-lt"/>
                          <a:ea typeface="+mn-ea"/>
                          <a:cs typeface="+mn-cs"/>
                        </a:rPr>
                        <a:t>判決内容：</a:t>
                      </a:r>
                    </a:p>
                  </a:txBody>
                  <a:tcPr marL="7406" marR="7406" marT="7405" marB="0" anchor="ctr">
                    <a:solidFill>
                      <a:schemeClr val="accent3">
                        <a:lumMod val="40000"/>
                        <a:lumOff val="60000"/>
                      </a:schemeClr>
                    </a:solidFill>
                  </a:tcPr>
                </a:tc>
                <a:tc>
                  <a:txBody>
                    <a:bodyPr/>
                    <a:lstStyle/>
                    <a:p>
                      <a:pPr marL="0" algn="l" defTabSz="1004834" rtl="0" eaLnBrk="1" fontAlgn="ctr" latinLnBrk="0" hangingPunct="1"/>
                      <a:r>
                        <a:rPr kumimoji="1" lang="ja-JP" altLang="en-US" sz="1400" u="none" strike="noStrike" kern="1200" dirty="0">
                          <a:solidFill>
                            <a:schemeClr val="dk1"/>
                          </a:solidFill>
                          <a:effectLst/>
                          <a:latin typeface="+mn-lt"/>
                          <a:ea typeface="+mn-ea"/>
                          <a:cs typeface="+mn-cs"/>
                        </a:rPr>
                        <a:t>判決では</a:t>
                      </a:r>
                      <a:r>
                        <a:rPr kumimoji="1" lang="en-US" altLang="ja-JP" sz="1400" u="none" strike="noStrike" kern="1200" dirty="0">
                          <a:solidFill>
                            <a:schemeClr val="dk1"/>
                          </a:solidFill>
                          <a:effectLst/>
                          <a:latin typeface="+mn-lt"/>
                          <a:ea typeface="+mn-ea"/>
                          <a:cs typeface="+mn-cs"/>
                        </a:rPr>
                        <a:t>F</a:t>
                      </a:r>
                      <a:r>
                        <a:rPr kumimoji="1" lang="ja-JP" altLang="en-US" sz="1400" u="none" strike="noStrike" kern="1200" dirty="0">
                          <a:solidFill>
                            <a:schemeClr val="dk1"/>
                          </a:solidFill>
                          <a:effectLst/>
                          <a:latin typeface="+mn-lt"/>
                          <a:ea typeface="+mn-ea"/>
                          <a:cs typeface="+mn-cs"/>
                        </a:rPr>
                        <a:t>の</a:t>
                      </a:r>
                      <a:r>
                        <a:rPr kumimoji="1" lang="en-US" altLang="ja-JP" sz="1400" u="none" strike="noStrike" kern="1200" dirty="0">
                          <a:solidFill>
                            <a:schemeClr val="dk1"/>
                          </a:solidFill>
                          <a:effectLst/>
                          <a:latin typeface="+mn-lt"/>
                          <a:ea typeface="+mn-ea"/>
                          <a:cs typeface="+mn-cs"/>
                        </a:rPr>
                        <a:t>E</a:t>
                      </a:r>
                      <a:r>
                        <a:rPr kumimoji="1" lang="ja-JP" altLang="en-US" sz="1400" u="none" strike="noStrike" kern="1200" dirty="0">
                          <a:solidFill>
                            <a:schemeClr val="dk1"/>
                          </a:solidFill>
                          <a:effectLst/>
                          <a:latin typeface="+mn-lt"/>
                          <a:ea typeface="+mn-ea"/>
                          <a:cs typeface="+mn-cs"/>
                        </a:rPr>
                        <a:t>に対するいじめを認定し、</a:t>
                      </a:r>
                      <a:r>
                        <a:rPr kumimoji="1" lang="en-US" altLang="ja-JP" sz="1400" u="sng" strike="noStrike" kern="1200" dirty="0">
                          <a:solidFill>
                            <a:schemeClr val="dk1"/>
                          </a:solidFill>
                          <a:effectLst/>
                          <a:latin typeface="+mn-lt"/>
                          <a:ea typeface="+mn-ea"/>
                          <a:cs typeface="+mn-cs"/>
                        </a:rPr>
                        <a:t>F</a:t>
                      </a:r>
                      <a:r>
                        <a:rPr kumimoji="1" lang="ja-JP" altLang="en-US" sz="1400" u="sng" strike="noStrike" kern="1200" dirty="0">
                          <a:solidFill>
                            <a:schemeClr val="dk1"/>
                          </a:solidFill>
                          <a:effectLst/>
                          <a:latin typeface="+mn-lt"/>
                          <a:ea typeface="+mn-ea"/>
                          <a:cs typeface="+mn-cs"/>
                        </a:rPr>
                        <a:t>に</a:t>
                      </a:r>
                      <a:r>
                        <a:rPr kumimoji="1" lang="en-US" altLang="ja-JP" sz="1400" u="sng" strike="noStrike" kern="1200" dirty="0">
                          <a:solidFill>
                            <a:schemeClr val="dk1"/>
                          </a:solidFill>
                          <a:effectLst/>
                          <a:latin typeface="+mn-lt"/>
                          <a:ea typeface="+mn-ea"/>
                          <a:cs typeface="+mn-cs"/>
                        </a:rPr>
                        <a:t>E</a:t>
                      </a:r>
                      <a:r>
                        <a:rPr kumimoji="1" lang="ja-JP" altLang="en-US" sz="1400" u="sng" strike="noStrike" kern="1200" dirty="0">
                          <a:solidFill>
                            <a:schemeClr val="dk1"/>
                          </a:solidFill>
                          <a:effectLst/>
                          <a:latin typeface="+mn-lt"/>
                          <a:ea typeface="+mn-ea"/>
                          <a:cs typeface="+mn-cs"/>
                        </a:rPr>
                        <a:t>の遺族に対する損害を賠償する不法行為責任（民法</a:t>
                      </a:r>
                      <a:r>
                        <a:rPr kumimoji="1" lang="en-US" altLang="ja-JP" sz="1400" u="sng" strike="noStrike" kern="1200" dirty="0">
                          <a:solidFill>
                            <a:schemeClr val="dk1"/>
                          </a:solidFill>
                          <a:effectLst/>
                          <a:latin typeface="+mn-lt"/>
                          <a:ea typeface="+mn-ea"/>
                          <a:cs typeface="+mn-cs"/>
                        </a:rPr>
                        <a:t>709</a:t>
                      </a:r>
                      <a:r>
                        <a:rPr kumimoji="1" lang="ja-JP" altLang="en-US" sz="1400" u="sng" strike="noStrike" kern="1200" dirty="0">
                          <a:solidFill>
                            <a:schemeClr val="dk1"/>
                          </a:solidFill>
                          <a:effectLst/>
                          <a:latin typeface="+mn-lt"/>
                          <a:ea typeface="+mn-ea"/>
                          <a:cs typeface="+mn-cs"/>
                        </a:rPr>
                        <a:t>条）と、勤務先である</a:t>
                      </a:r>
                      <a:r>
                        <a:rPr kumimoji="1" lang="en-US" altLang="ja-JP" sz="1400" u="sng" strike="noStrike" kern="1200" dirty="0">
                          <a:solidFill>
                            <a:schemeClr val="dk1"/>
                          </a:solidFill>
                          <a:effectLst/>
                          <a:latin typeface="+mn-lt"/>
                          <a:ea typeface="+mn-ea"/>
                          <a:cs typeface="+mn-cs"/>
                        </a:rPr>
                        <a:t>D</a:t>
                      </a:r>
                      <a:r>
                        <a:rPr kumimoji="1" lang="ja-JP" altLang="en-US" sz="1400" u="sng" strike="noStrike" kern="1200" dirty="0">
                          <a:solidFill>
                            <a:schemeClr val="dk1"/>
                          </a:solidFill>
                          <a:effectLst/>
                          <a:latin typeface="+mn-lt"/>
                          <a:ea typeface="+mn-ea"/>
                          <a:cs typeface="+mn-cs"/>
                        </a:rPr>
                        <a:t>に対し、安全配慮義務の債務不履行責任（民法</a:t>
                      </a:r>
                      <a:r>
                        <a:rPr kumimoji="1" lang="en-US" altLang="ja-JP" sz="1400" u="sng" strike="noStrike" kern="1200" dirty="0">
                          <a:solidFill>
                            <a:schemeClr val="dk1"/>
                          </a:solidFill>
                          <a:effectLst/>
                          <a:latin typeface="+mn-lt"/>
                          <a:ea typeface="+mn-ea"/>
                          <a:cs typeface="+mn-cs"/>
                        </a:rPr>
                        <a:t>415</a:t>
                      </a:r>
                      <a:r>
                        <a:rPr kumimoji="1" lang="ja-JP" altLang="en-US" sz="1400" u="sng" strike="noStrike" kern="1200" dirty="0">
                          <a:solidFill>
                            <a:schemeClr val="dk1"/>
                          </a:solidFill>
                          <a:effectLst/>
                          <a:latin typeface="+mn-lt"/>
                          <a:ea typeface="+mn-ea"/>
                          <a:cs typeface="+mn-cs"/>
                        </a:rPr>
                        <a:t>条）</a:t>
                      </a:r>
                      <a:r>
                        <a:rPr kumimoji="1" lang="ja-JP" altLang="en-US" sz="1400" u="none" strike="noStrike" kern="1200" dirty="0">
                          <a:solidFill>
                            <a:schemeClr val="dk1"/>
                          </a:solidFill>
                          <a:effectLst/>
                          <a:latin typeface="+mn-lt"/>
                          <a:ea typeface="+mn-ea"/>
                          <a:cs typeface="+mn-cs"/>
                        </a:rPr>
                        <a:t>を認めた。</a:t>
                      </a:r>
                    </a:p>
                  </a:txBody>
                  <a:tcPr marL="7406" marR="7406" marT="7405" marB="0" anchor="ctr">
                    <a:solidFill>
                      <a:schemeClr val="accent3">
                        <a:lumMod val="40000"/>
                        <a:lumOff val="60000"/>
                      </a:schemeClr>
                    </a:solidFill>
                  </a:tcPr>
                </a:tc>
                <a:extLst>
                  <a:ext uri="{0D108BD9-81ED-4DB2-BD59-A6C34878D82A}">
                    <a16:rowId xmlns="" xmlns:a16="http://schemas.microsoft.com/office/drawing/2014/main" val="10005"/>
                  </a:ext>
                </a:extLst>
              </a:tr>
              <a:tr h="429368">
                <a:tc gridSpan="2">
                  <a:txBody>
                    <a:bodyPr/>
                    <a:lstStyle/>
                    <a:p>
                      <a:pPr algn="l" fontAlgn="ctr"/>
                      <a:r>
                        <a:rPr lang="ja-JP" altLang="en-US" sz="1400" b="1" u="none" strike="noStrike" dirty="0">
                          <a:solidFill>
                            <a:schemeClr val="bg1"/>
                          </a:solidFill>
                          <a:effectLst/>
                        </a:rPr>
                        <a:t>内部告発等を契機とした職場いじめと会社の法的責任（富山地裁判決平成</a:t>
                      </a:r>
                      <a:r>
                        <a:rPr lang="en-US" altLang="ja-JP" sz="1400" b="1" u="none" strike="noStrike" dirty="0">
                          <a:solidFill>
                            <a:schemeClr val="bg1"/>
                          </a:solidFill>
                          <a:effectLst/>
                        </a:rPr>
                        <a:t>17</a:t>
                      </a:r>
                      <a:r>
                        <a:rPr lang="ja-JP" altLang="en-US" sz="1400" b="1" u="none" strike="noStrike" dirty="0">
                          <a:solidFill>
                            <a:schemeClr val="bg1"/>
                          </a:solidFill>
                          <a:effectLst/>
                        </a:rPr>
                        <a:t>年</a:t>
                      </a:r>
                      <a:r>
                        <a:rPr lang="en-US" altLang="ja-JP" sz="1400" b="1" u="none" strike="noStrike" dirty="0">
                          <a:solidFill>
                            <a:schemeClr val="bg1"/>
                          </a:solidFill>
                          <a:effectLst/>
                        </a:rPr>
                        <a:t>2</a:t>
                      </a:r>
                      <a:r>
                        <a:rPr lang="ja-JP" altLang="en-US" sz="1400" b="1" u="none" strike="noStrike" dirty="0">
                          <a:solidFill>
                            <a:schemeClr val="bg1"/>
                          </a:solidFill>
                          <a:effectLst/>
                        </a:rPr>
                        <a:t>月</a:t>
                      </a:r>
                      <a:r>
                        <a:rPr lang="en-US" altLang="ja-JP" sz="1400" b="1" u="none" strike="noStrike" dirty="0">
                          <a:solidFill>
                            <a:schemeClr val="bg1"/>
                          </a:solidFill>
                          <a:effectLst/>
                        </a:rPr>
                        <a:t>23</a:t>
                      </a:r>
                      <a:r>
                        <a:rPr lang="ja-JP" altLang="en-US" sz="1400" b="1" u="none" strike="noStrike" dirty="0">
                          <a:solidFill>
                            <a:schemeClr val="bg1"/>
                          </a:solidFill>
                          <a:effectLst/>
                        </a:rPr>
                        <a:t>日 労判</a:t>
                      </a:r>
                      <a:r>
                        <a:rPr lang="en-US" altLang="ja-JP" sz="1400" b="1" u="none" strike="noStrike" dirty="0">
                          <a:solidFill>
                            <a:schemeClr val="bg1"/>
                          </a:solidFill>
                          <a:effectLst/>
                        </a:rPr>
                        <a:t>891-12</a:t>
                      </a:r>
                      <a:r>
                        <a:rPr lang="ja-JP" altLang="en-US" sz="1400" b="1" u="none" strike="noStrike" dirty="0">
                          <a:solidFill>
                            <a:schemeClr val="bg1"/>
                          </a:solidFill>
                          <a:effectLst/>
                        </a:rPr>
                        <a:t>）　</a:t>
                      </a:r>
                      <a:endParaRPr lang="ja-JP" altLang="en-US" sz="1400" b="1" i="0" u="none" strike="noStrike" dirty="0">
                        <a:solidFill>
                          <a:schemeClr val="bg1"/>
                        </a:solidFill>
                        <a:effectLst/>
                        <a:latin typeface="ＭＳ Ｐゴシック"/>
                      </a:endParaRPr>
                    </a:p>
                  </a:txBody>
                  <a:tcPr marL="7406" marR="7406" marT="7405" marB="0" anchor="ctr">
                    <a:solidFill>
                      <a:schemeClr val="tx2"/>
                    </a:solidFill>
                  </a:tcPr>
                </a:tc>
                <a:tc hMerge="1">
                  <a:txBody>
                    <a:bodyPr/>
                    <a:lstStyle/>
                    <a:p>
                      <a:endParaRPr kumimoji="1" lang="ja-JP" altLang="en-US"/>
                    </a:p>
                  </a:txBody>
                  <a:tcPr/>
                </a:tc>
                <a:extLst>
                  <a:ext uri="{0D108BD9-81ED-4DB2-BD59-A6C34878D82A}">
                    <a16:rowId xmlns="" xmlns:a16="http://schemas.microsoft.com/office/drawing/2014/main" val="10006"/>
                  </a:ext>
                </a:extLst>
              </a:tr>
              <a:tr h="489677">
                <a:tc>
                  <a:txBody>
                    <a:bodyPr/>
                    <a:lstStyle/>
                    <a:p>
                      <a:pPr algn="l" fontAlgn="ctr"/>
                      <a:r>
                        <a:rPr lang="ja-JP" altLang="en-US" sz="1400" u="none" strike="noStrike" dirty="0">
                          <a:effectLst/>
                        </a:rPr>
                        <a:t>概　　要：</a:t>
                      </a:r>
                      <a:endParaRPr lang="ja-JP" altLang="en-US" sz="1400" b="0" i="0" u="none" strike="noStrike" dirty="0">
                        <a:solidFill>
                          <a:srgbClr val="000000"/>
                        </a:solidFill>
                        <a:effectLst/>
                        <a:latin typeface="ＭＳ Ｐゴシック"/>
                      </a:endParaRPr>
                    </a:p>
                  </a:txBody>
                  <a:tcPr marL="7406" marR="7406" marT="7405" marB="0" anchor="ctr">
                    <a:solidFill>
                      <a:schemeClr val="accent3">
                        <a:lumMod val="20000"/>
                        <a:lumOff val="80000"/>
                      </a:schemeClr>
                    </a:solidFill>
                  </a:tcPr>
                </a:tc>
                <a:tc>
                  <a:txBody>
                    <a:bodyPr/>
                    <a:lstStyle/>
                    <a:p>
                      <a:pPr algn="l" fontAlgn="ctr"/>
                      <a:r>
                        <a:rPr lang="ja-JP" altLang="en-US" sz="1400" u="none" strike="noStrike" dirty="0">
                          <a:effectLst/>
                        </a:rPr>
                        <a:t>勤務先</a:t>
                      </a:r>
                      <a:r>
                        <a:rPr lang="en-US" altLang="ja-JP" sz="1400" u="none" strike="noStrike" dirty="0">
                          <a:effectLst/>
                        </a:rPr>
                        <a:t>G</a:t>
                      </a:r>
                      <a:r>
                        <a:rPr lang="ja-JP" altLang="en-US" sz="1400" u="none" strike="noStrike" dirty="0">
                          <a:effectLst/>
                        </a:rPr>
                        <a:t>の闇カルテルを新聞や公正取引委員会に訴えた</a:t>
                      </a:r>
                      <a:r>
                        <a:rPr lang="en-US" altLang="ja-JP" sz="1400" u="none" strike="noStrike" dirty="0">
                          <a:effectLst/>
                        </a:rPr>
                        <a:t>H</a:t>
                      </a:r>
                      <a:r>
                        <a:rPr lang="ja-JP" altLang="en-US" sz="1400" u="none" strike="noStrike" dirty="0">
                          <a:effectLst/>
                        </a:rPr>
                        <a:t>へ、転勤や昇格停止、長期間にわたる個室への配席等を行った</a:t>
                      </a:r>
                      <a:r>
                        <a:rPr lang="en-US" altLang="ja-JP" sz="1400" u="none" strike="noStrike" dirty="0">
                          <a:effectLst/>
                        </a:rPr>
                        <a:t>G</a:t>
                      </a:r>
                      <a:r>
                        <a:rPr lang="ja-JP" altLang="en-US" sz="1400" u="none" strike="noStrike" dirty="0">
                          <a:effectLst/>
                        </a:rPr>
                        <a:t>に対し、</a:t>
                      </a:r>
                      <a:r>
                        <a:rPr lang="en-US" altLang="ja-JP" sz="1400" u="none" strike="noStrike" dirty="0">
                          <a:effectLst/>
                        </a:rPr>
                        <a:t>H</a:t>
                      </a:r>
                      <a:r>
                        <a:rPr lang="ja-JP" altLang="en-US" sz="1400" u="none" strike="noStrike" dirty="0">
                          <a:effectLst/>
                        </a:rPr>
                        <a:t>が損害賠償請求をした。</a:t>
                      </a:r>
                      <a:endParaRPr lang="ja-JP" altLang="en-US" sz="1400" b="0" i="0" u="none" strike="noStrike" dirty="0">
                        <a:solidFill>
                          <a:srgbClr val="000000"/>
                        </a:solidFill>
                        <a:effectLst/>
                        <a:latin typeface="ＭＳ Ｐゴシック"/>
                      </a:endParaRPr>
                    </a:p>
                  </a:txBody>
                  <a:tcPr marL="7406" marR="7406" marT="7405" marB="0" anchor="ctr">
                    <a:solidFill>
                      <a:schemeClr val="accent3">
                        <a:lumMod val="20000"/>
                        <a:lumOff val="80000"/>
                      </a:schemeClr>
                    </a:solidFill>
                  </a:tcPr>
                </a:tc>
                <a:extLst>
                  <a:ext uri="{0D108BD9-81ED-4DB2-BD59-A6C34878D82A}">
                    <a16:rowId xmlns="" xmlns:a16="http://schemas.microsoft.com/office/drawing/2014/main" val="10007"/>
                  </a:ext>
                </a:extLst>
              </a:tr>
              <a:tr h="730337">
                <a:tc>
                  <a:txBody>
                    <a:bodyPr/>
                    <a:lstStyle/>
                    <a:p>
                      <a:pPr algn="l" fontAlgn="ctr"/>
                      <a:r>
                        <a:rPr lang="ja-JP" altLang="en-US" sz="1400" u="none" strike="noStrike" dirty="0">
                          <a:effectLst/>
                        </a:rPr>
                        <a:t>判決内容：</a:t>
                      </a:r>
                      <a:endParaRPr lang="ja-JP" altLang="en-US" sz="1400" b="0" i="0" u="none" strike="noStrike" dirty="0">
                        <a:solidFill>
                          <a:srgbClr val="000000"/>
                        </a:solidFill>
                        <a:effectLst/>
                        <a:latin typeface="ＭＳ Ｐゴシック"/>
                      </a:endParaRPr>
                    </a:p>
                  </a:txBody>
                  <a:tcPr marL="7406" marR="7406" marT="7405" marB="0" anchor="ctr">
                    <a:solidFill>
                      <a:schemeClr val="accent3">
                        <a:lumMod val="40000"/>
                        <a:lumOff val="60000"/>
                      </a:schemeClr>
                    </a:solidFill>
                  </a:tcPr>
                </a:tc>
                <a:tc>
                  <a:txBody>
                    <a:bodyPr/>
                    <a:lstStyle/>
                    <a:p>
                      <a:pPr algn="l" fontAlgn="ctr"/>
                      <a:r>
                        <a:rPr lang="ja-JP" altLang="en-US" sz="1400" u="none" strike="noStrike" dirty="0">
                          <a:effectLst/>
                        </a:rPr>
                        <a:t>判決は、人事権行使は相当程度使用者の裁量的判断に委ねられるものの、</a:t>
                      </a:r>
                      <a:r>
                        <a:rPr lang="ja-JP" altLang="en-US" sz="1400" u="sng" strike="noStrike" dirty="0">
                          <a:effectLst/>
                        </a:rPr>
                        <a:t>裁量権は合理的な目的の範囲内で、法令や公序良俗に反しない程度で行使されるべき</a:t>
                      </a:r>
                      <a:r>
                        <a:rPr lang="ja-JP" altLang="en-US" sz="1400" u="none" strike="noStrike" dirty="0">
                          <a:effectLst/>
                        </a:rPr>
                        <a:t>であり、これを</a:t>
                      </a:r>
                      <a:r>
                        <a:rPr lang="ja-JP" altLang="en-US" sz="1400" u="sng" strike="noStrike" dirty="0">
                          <a:effectLst/>
                        </a:rPr>
                        <a:t>逸脱する場合には違法</a:t>
                      </a:r>
                      <a:r>
                        <a:rPr lang="ja-JP" altLang="en-US" sz="1400" u="none" strike="noStrike" dirty="0">
                          <a:effectLst/>
                        </a:rPr>
                        <a:t>であるとして、</a:t>
                      </a:r>
                      <a:r>
                        <a:rPr lang="ja-JP" altLang="en-US" sz="1400" u="sng" strike="noStrike" dirty="0">
                          <a:effectLst/>
                        </a:rPr>
                        <a:t>不法行為及び債務不履行に基づく損害賠償責任を認めた</a:t>
                      </a:r>
                      <a:r>
                        <a:rPr lang="ja-JP" altLang="en-US" sz="1400" u="none" strike="noStrike" dirty="0">
                          <a:effectLst/>
                        </a:rPr>
                        <a:t>。</a:t>
                      </a:r>
                      <a:endParaRPr lang="ja-JP" altLang="en-US" sz="1400" b="0" i="0" u="none" strike="noStrike" dirty="0">
                        <a:solidFill>
                          <a:srgbClr val="000000"/>
                        </a:solidFill>
                        <a:effectLst/>
                        <a:latin typeface="ＭＳ Ｐゴシック"/>
                      </a:endParaRPr>
                    </a:p>
                  </a:txBody>
                  <a:tcPr marL="7406" marR="7406" marT="7405" marB="0" anchor="ctr">
                    <a:solidFill>
                      <a:schemeClr val="accent3">
                        <a:lumMod val="40000"/>
                        <a:lumOff val="60000"/>
                      </a:schemeClr>
                    </a:solidFill>
                  </a:tcPr>
                </a:tc>
                <a:extLst>
                  <a:ext uri="{0D108BD9-81ED-4DB2-BD59-A6C34878D82A}">
                    <a16:rowId xmlns="" xmlns:a16="http://schemas.microsoft.com/office/drawing/2014/main" val="10008"/>
                  </a:ext>
                </a:extLst>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a:xfrm>
            <a:off x="498475" y="157163"/>
            <a:ext cx="9721850" cy="371475"/>
          </a:xfrm>
        </p:spPr>
        <p:txBody>
          <a:bodyPr/>
          <a:lstStyle/>
          <a:p>
            <a:pPr eaLnBrk="1" hangingPunct="1"/>
            <a:r>
              <a:rPr lang="en-US" altLang="ja-JP" smtClean="0">
                <a:latin typeface="メイリオ" pitchFamily="50" charset="-128"/>
                <a:ea typeface="メイリオ" pitchFamily="50" charset="-128"/>
              </a:rPr>
              <a:t>【</a:t>
            </a:r>
            <a:r>
              <a:rPr lang="ja-JP" altLang="en-US" smtClean="0">
                <a:latin typeface="メイリオ" pitchFamily="50" charset="-128"/>
                <a:ea typeface="メイリオ" pitchFamily="50" charset="-128"/>
              </a:rPr>
              <a:t>参考</a:t>
            </a:r>
            <a:r>
              <a:rPr lang="en-US" altLang="ja-JP" smtClean="0">
                <a:latin typeface="メイリオ" pitchFamily="50" charset="-128"/>
                <a:ea typeface="メイリオ" pitchFamily="50" charset="-128"/>
              </a:rPr>
              <a:t>】</a:t>
            </a:r>
            <a:r>
              <a:rPr lang="ja-JP" altLang="en-US" smtClean="0">
                <a:latin typeface="メイリオ" pitchFamily="50" charset="-128"/>
                <a:ea typeface="メイリオ" pitchFamily="50" charset="-128"/>
              </a:rPr>
              <a:t>パワーハラスメント関係の裁判例から考える企業に求められるもの</a:t>
            </a:r>
            <a:r>
              <a:rPr lang="en-US" altLang="ja-JP" smtClean="0">
                <a:latin typeface="メイリオ" pitchFamily="50" charset="-128"/>
                <a:ea typeface="メイリオ" pitchFamily="50" charset="-128"/>
              </a:rPr>
              <a:t/>
            </a:r>
            <a:br>
              <a:rPr lang="en-US" altLang="ja-JP" smtClean="0">
                <a:latin typeface="メイリオ" pitchFamily="50" charset="-128"/>
                <a:ea typeface="メイリオ" pitchFamily="50" charset="-128"/>
              </a:rPr>
            </a:br>
            <a:r>
              <a:rPr lang="ja-JP" altLang="en-US" smtClean="0">
                <a:latin typeface="メイリオ" pitchFamily="50" charset="-128"/>
                <a:ea typeface="メイリオ" pitchFamily="50" charset="-128"/>
              </a:rPr>
              <a:t>　　　　　　　　　　　　　　　　　　　　　　　（企業の責任）（</a:t>
            </a:r>
            <a:r>
              <a:rPr lang="en-US" altLang="ja-JP" smtClean="0">
                <a:latin typeface="メイリオ" pitchFamily="50" charset="-128"/>
                <a:ea typeface="メイリオ" pitchFamily="50" charset="-128"/>
              </a:rPr>
              <a:t>2</a:t>
            </a:r>
            <a:r>
              <a:rPr lang="ja-JP" altLang="en-US" smtClean="0">
                <a:latin typeface="メイリオ" pitchFamily="50" charset="-128"/>
                <a:ea typeface="メイリオ" pitchFamily="50" charset="-128"/>
              </a:rPr>
              <a:t>）</a:t>
            </a:r>
          </a:p>
        </p:txBody>
      </p:sp>
      <p:graphicFrame>
        <p:nvGraphicFramePr>
          <p:cNvPr id="7" name="表 6"/>
          <p:cNvGraphicFramePr>
            <a:graphicFrameLocks noGrp="1"/>
          </p:cNvGraphicFramePr>
          <p:nvPr/>
        </p:nvGraphicFramePr>
        <p:xfrm>
          <a:off x="571500" y="1236663"/>
          <a:ext cx="9432925" cy="4313237"/>
        </p:xfrm>
        <a:graphic>
          <a:graphicData uri="http://schemas.openxmlformats.org/drawingml/2006/table">
            <a:tbl>
              <a:tblPr>
                <a:tableStyleId>{5C22544A-7EE6-4342-B048-85BDC9FD1C3A}</a:tableStyleId>
              </a:tblPr>
              <a:tblGrid>
                <a:gridCol w="1008099">
                  <a:extLst>
                    <a:ext uri="{9D8B030D-6E8A-4147-A177-3AD203B41FA5}">
                      <a16:colId xmlns="" xmlns:a16="http://schemas.microsoft.com/office/drawing/2014/main" val="20000"/>
                    </a:ext>
                  </a:extLst>
                </a:gridCol>
                <a:gridCol w="8424826">
                  <a:extLst>
                    <a:ext uri="{9D8B030D-6E8A-4147-A177-3AD203B41FA5}">
                      <a16:colId xmlns="" xmlns:a16="http://schemas.microsoft.com/office/drawing/2014/main" val="20001"/>
                    </a:ext>
                  </a:extLst>
                </a:gridCol>
              </a:tblGrid>
              <a:tr h="220767">
                <a:tc gridSpan="2">
                  <a:txBody>
                    <a:bodyPr/>
                    <a:lstStyle/>
                    <a:p>
                      <a:pPr algn="l" fontAlgn="ctr"/>
                      <a:r>
                        <a:rPr lang="ja-JP" altLang="en-US" sz="1400" b="1" u="none" strike="noStrike" dirty="0" smtClean="0">
                          <a:solidFill>
                            <a:schemeClr val="bg1"/>
                          </a:solidFill>
                          <a:effectLst/>
                        </a:rPr>
                        <a:t>肉体的・精神的苦痛を与える教育訓練と上司の裁量（仙台高裁秋田支部判決平成</a:t>
                      </a:r>
                      <a:r>
                        <a:rPr lang="en-US" altLang="ja-JP" sz="1400" b="1" u="none" strike="noStrike" dirty="0" smtClean="0">
                          <a:solidFill>
                            <a:schemeClr val="bg1"/>
                          </a:solidFill>
                          <a:effectLst/>
                        </a:rPr>
                        <a:t>4</a:t>
                      </a:r>
                      <a:r>
                        <a:rPr lang="ja-JP" altLang="en-US" sz="1400" b="1" u="none" strike="noStrike" dirty="0" smtClean="0">
                          <a:solidFill>
                            <a:schemeClr val="bg1"/>
                          </a:solidFill>
                          <a:effectLst/>
                        </a:rPr>
                        <a:t>年</a:t>
                      </a:r>
                      <a:r>
                        <a:rPr lang="en-US" altLang="ja-JP" sz="1400" b="1" u="none" strike="noStrike" dirty="0" smtClean="0">
                          <a:solidFill>
                            <a:schemeClr val="bg1"/>
                          </a:solidFill>
                          <a:effectLst/>
                        </a:rPr>
                        <a:t>12</a:t>
                      </a:r>
                      <a:r>
                        <a:rPr lang="ja-JP" altLang="en-US" sz="1400" b="1" u="none" strike="noStrike" dirty="0" smtClean="0">
                          <a:solidFill>
                            <a:schemeClr val="bg1"/>
                          </a:solidFill>
                          <a:effectLst/>
                        </a:rPr>
                        <a:t>月</a:t>
                      </a:r>
                      <a:r>
                        <a:rPr lang="en-US" altLang="ja-JP" sz="1400" b="1" u="none" strike="noStrike" dirty="0" smtClean="0">
                          <a:solidFill>
                            <a:schemeClr val="bg1"/>
                          </a:solidFill>
                          <a:effectLst/>
                        </a:rPr>
                        <a:t>25</a:t>
                      </a:r>
                      <a:r>
                        <a:rPr lang="ja-JP" altLang="en-US" sz="1400" b="1" u="none" strike="noStrike" dirty="0" smtClean="0">
                          <a:solidFill>
                            <a:schemeClr val="bg1"/>
                          </a:solidFill>
                          <a:effectLst/>
                        </a:rPr>
                        <a:t>日労判</a:t>
                      </a:r>
                      <a:r>
                        <a:rPr lang="en-US" altLang="ja-JP" sz="1400" b="1" u="none" strike="noStrike" dirty="0" smtClean="0">
                          <a:solidFill>
                            <a:schemeClr val="bg1"/>
                          </a:solidFill>
                          <a:effectLst/>
                        </a:rPr>
                        <a:t>690-13</a:t>
                      </a:r>
                      <a:r>
                        <a:rPr lang="ja-JP" altLang="en-US" sz="1400" b="1" u="none" strike="noStrike" dirty="0" smtClean="0">
                          <a:solidFill>
                            <a:schemeClr val="bg1"/>
                          </a:solidFill>
                          <a:effectLst/>
                        </a:rPr>
                        <a:t>）</a:t>
                      </a:r>
                      <a:endParaRPr lang="ja-JP" altLang="en-US" sz="1400" b="1" i="0" u="none" strike="noStrike" dirty="0">
                        <a:solidFill>
                          <a:schemeClr val="bg1"/>
                        </a:solidFill>
                        <a:effectLst/>
                        <a:latin typeface="ＭＳ Ｐゴシック"/>
                      </a:endParaRPr>
                    </a:p>
                  </a:txBody>
                  <a:tcPr marL="7406" marR="7406" marT="7406" marB="0" anchor="ctr">
                    <a:solidFill>
                      <a:schemeClr val="tx2"/>
                    </a:solidFill>
                  </a:tcPr>
                </a:tc>
                <a:tc hMerge="1">
                  <a:txBody>
                    <a:bodyPr/>
                    <a:lstStyle/>
                    <a:p>
                      <a:endParaRPr kumimoji="1" lang="ja-JP" altLang="en-US"/>
                    </a:p>
                  </a:txBody>
                  <a:tcPr/>
                </a:tc>
                <a:extLst>
                  <a:ext uri="{0D108BD9-81ED-4DB2-BD59-A6C34878D82A}">
                    <a16:rowId xmlns="" xmlns:a16="http://schemas.microsoft.com/office/drawing/2014/main" val="10000"/>
                  </a:ext>
                </a:extLst>
              </a:tr>
              <a:tr h="838525">
                <a:tc>
                  <a:txBody>
                    <a:bodyPr/>
                    <a:lstStyle/>
                    <a:p>
                      <a:pPr algn="l" fontAlgn="ctr"/>
                      <a:r>
                        <a:rPr lang="ja-JP" altLang="en-US" sz="1400" u="none" strike="noStrike" dirty="0">
                          <a:effectLst/>
                        </a:rPr>
                        <a:t>概　　要：</a:t>
                      </a:r>
                      <a:endParaRPr lang="ja-JP" altLang="en-US" sz="1400" b="0" i="0" u="none" strike="noStrike" dirty="0">
                        <a:solidFill>
                          <a:srgbClr val="000000"/>
                        </a:solidFill>
                        <a:effectLst/>
                        <a:latin typeface="ＭＳ Ｐゴシック"/>
                      </a:endParaRPr>
                    </a:p>
                  </a:txBody>
                  <a:tcPr marL="7406" marR="7406" marT="7406" marB="0" anchor="ctr">
                    <a:solidFill>
                      <a:schemeClr val="accent3">
                        <a:lumMod val="20000"/>
                        <a:lumOff val="80000"/>
                      </a:schemeClr>
                    </a:solidFill>
                  </a:tcPr>
                </a:tc>
                <a:tc>
                  <a:txBody>
                    <a:bodyPr/>
                    <a:lstStyle/>
                    <a:p>
                      <a:pPr algn="l" fontAlgn="ctr"/>
                      <a:r>
                        <a:rPr lang="ja-JP" altLang="en-US" sz="1400" b="0" i="0" u="none" strike="noStrike" dirty="0" smtClean="0">
                          <a:solidFill>
                            <a:srgbClr val="000000"/>
                          </a:solidFill>
                          <a:effectLst/>
                          <a:latin typeface="+mn-lt"/>
                        </a:rPr>
                        <a:t>鉄道会社</a:t>
                      </a:r>
                      <a:r>
                        <a:rPr lang="en-US" altLang="ja-JP" sz="1400" b="0" i="0" u="none" strike="noStrike" dirty="0" smtClean="0">
                          <a:solidFill>
                            <a:srgbClr val="000000"/>
                          </a:solidFill>
                          <a:effectLst/>
                          <a:latin typeface="+mn-lt"/>
                        </a:rPr>
                        <a:t>I</a:t>
                      </a:r>
                      <a:r>
                        <a:rPr lang="ja-JP" altLang="en-US" sz="1400" b="0" i="0" u="none" strike="noStrike" dirty="0" smtClean="0">
                          <a:solidFill>
                            <a:srgbClr val="000000"/>
                          </a:solidFill>
                          <a:effectLst/>
                          <a:latin typeface="+mn-lt"/>
                        </a:rPr>
                        <a:t>に勤務する</a:t>
                      </a:r>
                      <a:r>
                        <a:rPr lang="en-US" altLang="ja-JP" sz="1400" b="0" i="0" u="none" strike="noStrike" dirty="0" smtClean="0">
                          <a:solidFill>
                            <a:srgbClr val="000000"/>
                          </a:solidFill>
                          <a:effectLst/>
                          <a:latin typeface="+mn-lt"/>
                        </a:rPr>
                        <a:t>J</a:t>
                      </a:r>
                      <a:r>
                        <a:rPr lang="ja-JP" altLang="en-US" sz="1400" b="0" i="0" u="none" strike="noStrike" dirty="0" smtClean="0">
                          <a:solidFill>
                            <a:srgbClr val="000000"/>
                          </a:solidFill>
                          <a:effectLst/>
                          <a:latin typeface="+mn-lt"/>
                        </a:rPr>
                        <a:t>は労働組合のマークが入ったベルトを身につけて作業に従事していたところ、上司</a:t>
                      </a:r>
                      <a:r>
                        <a:rPr lang="en-US" altLang="ja-JP" sz="1400" b="0" i="0" u="none" strike="noStrike" dirty="0" smtClean="0">
                          <a:solidFill>
                            <a:srgbClr val="000000"/>
                          </a:solidFill>
                          <a:effectLst/>
                          <a:latin typeface="+mn-lt"/>
                        </a:rPr>
                        <a:t>K</a:t>
                      </a:r>
                      <a:r>
                        <a:rPr lang="ja-JP" altLang="en-US" sz="1400" b="0" i="0" u="none" strike="noStrike" dirty="0" smtClean="0">
                          <a:solidFill>
                            <a:srgbClr val="000000"/>
                          </a:solidFill>
                          <a:effectLst/>
                          <a:latin typeface="+mn-lt"/>
                        </a:rPr>
                        <a:t>が就業規則違反を理由に取り外しを命じ、就業規則全文の書き写し等を命じ、手を休めると怒鳴ったり、用便に行くことも容易に認めず、湯茶を飲むことも許さず、腹痛により病院に行くことも暫く聞きいれなかった。</a:t>
                      </a:r>
                      <a:endParaRPr lang="ja-JP" altLang="en-US" sz="1400" b="0" i="0" u="none" strike="noStrike" dirty="0">
                        <a:solidFill>
                          <a:srgbClr val="000000"/>
                        </a:solidFill>
                        <a:effectLst/>
                        <a:latin typeface="+mn-lt"/>
                      </a:endParaRPr>
                    </a:p>
                  </a:txBody>
                  <a:tcPr marL="7406" marR="7406" marT="7406" marB="0" anchor="ctr">
                    <a:solidFill>
                      <a:schemeClr val="accent3">
                        <a:lumMod val="20000"/>
                        <a:lumOff val="80000"/>
                      </a:schemeClr>
                    </a:solidFill>
                  </a:tcPr>
                </a:tc>
                <a:extLst>
                  <a:ext uri="{0D108BD9-81ED-4DB2-BD59-A6C34878D82A}">
                    <a16:rowId xmlns="" xmlns:a16="http://schemas.microsoft.com/office/drawing/2014/main" val="10001"/>
                  </a:ext>
                </a:extLst>
              </a:tr>
              <a:tr h="1391150">
                <a:tc>
                  <a:txBody>
                    <a:bodyPr/>
                    <a:lstStyle/>
                    <a:p>
                      <a:pPr algn="l" fontAlgn="ctr"/>
                      <a:r>
                        <a:rPr lang="ja-JP" altLang="en-US" sz="1400" u="none" strike="noStrike" dirty="0">
                          <a:effectLst/>
                        </a:rPr>
                        <a:t>判決内容：</a:t>
                      </a:r>
                      <a:endParaRPr lang="ja-JP" altLang="en-US" sz="1400" b="0" i="0" u="none" strike="noStrike" dirty="0">
                        <a:solidFill>
                          <a:srgbClr val="000000"/>
                        </a:solidFill>
                        <a:effectLst/>
                        <a:latin typeface="ＭＳ Ｐゴシック"/>
                      </a:endParaRPr>
                    </a:p>
                  </a:txBody>
                  <a:tcPr marL="7406" marR="7406" marT="7406" marB="0" anchor="ctr">
                    <a:solidFill>
                      <a:schemeClr val="accent3">
                        <a:lumMod val="40000"/>
                        <a:lumOff val="60000"/>
                      </a:schemeClr>
                    </a:solidFill>
                  </a:tcPr>
                </a:tc>
                <a:tc>
                  <a:txBody>
                    <a:bodyPr/>
                    <a:lstStyle/>
                    <a:p>
                      <a:pPr algn="l" fontAlgn="ctr"/>
                      <a:r>
                        <a:rPr lang="ja-JP" altLang="en-US" sz="1400" b="0" i="0" u="none" strike="noStrike" dirty="0" smtClean="0">
                          <a:solidFill>
                            <a:srgbClr val="000000"/>
                          </a:solidFill>
                          <a:effectLst/>
                          <a:latin typeface="+mn-lt"/>
                        </a:rPr>
                        <a:t>就業規則の軽微な違反に留まるベルト着用に対し、</a:t>
                      </a:r>
                      <a:r>
                        <a:rPr lang="ja-JP" altLang="en-US" sz="1400" b="0" i="0" u="sng" strike="noStrike" dirty="0" smtClean="0">
                          <a:solidFill>
                            <a:srgbClr val="000000"/>
                          </a:solidFill>
                          <a:effectLst/>
                          <a:latin typeface="+mn-lt"/>
                        </a:rPr>
                        <a:t>就業規則の書き写しを命じたことは</a:t>
                      </a:r>
                      <a:r>
                        <a:rPr lang="ja-JP" altLang="en-US" sz="1400" b="0" i="0" u="none" strike="noStrike" dirty="0" smtClean="0">
                          <a:solidFill>
                            <a:srgbClr val="000000"/>
                          </a:solidFill>
                          <a:effectLst/>
                          <a:latin typeface="+mn-lt"/>
                        </a:rPr>
                        <a:t>合理的教育的意義を認めがたく、</a:t>
                      </a:r>
                      <a:r>
                        <a:rPr lang="en-US" altLang="ja-JP" sz="1400" b="0" i="0" u="none" strike="noStrike" dirty="0" smtClean="0">
                          <a:solidFill>
                            <a:srgbClr val="000000"/>
                          </a:solidFill>
                          <a:effectLst/>
                          <a:latin typeface="+mn-lt"/>
                        </a:rPr>
                        <a:t>J</a:t>
                      </a:r>
                      <a:r>
                        <a:rPr lang="ja-JP" altLang="en-US" sz="1400" b="0" i="0" u="none" strike="noStrike" dirty="0" smtClean="0">
                          <a:solidFill>
                            <a:srgbClr val="000000"/>
                          </a:solidFill>
                          <a:effectLst/>
                          <a:latin typeface="+mn-lt"/>
                        </a:rPr>
                        <a:t>の人格を徒らに傷つけ健康状態に対する配慮を怠るものであったこと、教育訓練は見せしめを兼ねた</a:t>
                      </a:r>
                      <a:r>
                        <a:rPr lang="ja-JP" altLang="en-US" sz="1400" b="0" i="0" u="sng" strike="noStrike" dirty="0" smtClean="0">
                          <a:solidFill>
                            <a:srgbClr val="000000"/>
                          </a:solidFill>
                          <a:effectLst/>
                          <a:latin typeface="+mn-lt"/>
                        </a:rPr>
                        <a:t>懲罰的目的からなされたものと推認され、目的においても不当なもので</a:t>
                      </a:r>
                      <a:r>
                        <a:rPr lang="ja-JP" altLang="en-US" sz="1400" b="0" i="0" u="none" strike="noStrike" dirty="0" smtClean="0">
                          <a:solidFill>
                            <a:srgbClr val="000000"/>
                          </a:solidFill>
                          <a:effectLst/>
                          <a:latin typeface="+mn-lt"/>
                        </a:rPr>
                        <a:t>、</a:t>
                      </a:r>
                      <a:r>
                        <a:rPr lang="ja-JP" altLang="en-US" sz="1400" b="0" i="0" u="sng" strike="noStrike" dirty="0" smtClean="0">
                          <a:solidFill>
                            <a:srgbClr val="000000"/>
                          </a:solidFill>
                          <a:effectLst/>
                          <a:latin typeface="+mn-lt"/>
                        </a:rPr>
                        <a:t>肉体的精神的苦痛を与えて</a:t>
                      </a:r>
                      <a:r>
                        <a:rPr lang="en-US" altLang="ja-JP" sz="1400" b="0" i="0" u="sng" strike="noStrike" dirty="0" smtClean="0">
                          <a:solidFill>
                            <a:srgbClr val="000000"/>
                          </a:solidFill>
                          <a:effectLst/>
                          <a:latin typeface="+mn-lt"/>
                        </a:rPr>
                        <a:t>J</a:t>
                      </a:r>
                      <a:r>
                        <a:rPr lang="ja-JP" altLang="en-US" sz="1400" b="0" i="0" u="sng" strike="noStrike" dirty="0" smtClean="0">
                          <a:solidFill>
                            <a:srgbClr val="000000"/>
                          </a:solidFill>
                          <a:effectLst/>
                          <a:latin typeface="+mn-lt"/>
                        </a:rPr>
                        <a:t>の人格権を侵害するもの</a:t>
                      </a:r>
                      <a:r>
                        <a:rPr lang="ja-JP" altLang="en-US" sz="1400" b="0" i="0" u="none" strike="noStrike" dirty="0" smtClean="0">
                          <a:solidFill>
                            <a:srgbClr val="000000"/>
                          </a:solidFill>
                          <a:effectLst/>
                          <a:latin typeface="+mn-lt"/>
                        </a:rPr>
                        <a:t>であるとして、教育訓練についての</a:t>
                      </a:r>
                      <a:r>
                        <a:rPr lang="ja-JP" altLang="en-US" sz="1400" b="0" i="0" u="sng" strike="noStrike" dirty="0" smtClean="0">
                          <a:solidFill>
                            <a:srgbClr val="000000"/>
                          </a:solidFill>
                          <a:effectLst/>
                          <a:latin typeface="+mn-lt"/>
                        </a:rPr>
                        <a:t>企業の裁量を逸脱、濫用した違法なもの</a:t>
                      </a:r>
                      <a:r>
                        <a:rPr lang="ja-JP" altLang="en-US" sz="1400" b="0" i="0" u="none" strike="noStrike" dirty="0" smtClean="0">
                          <a:solidFill>
                            <a:srgbClr val="000000"/>
                          </a:solidFill>
                          <a:effectLst/>
                          <a:latin typeface="+mn-lt"/>
                        </a:rPr>
                        <a:t>であるから、上司</a:t>
                      </a:r>
                      <a:r>
                        <a:rPr lang="en-US" altLang="ja-JP" sz="1400" b="0" i="0" u="none" strike="noStrike" dirty="0" smtClean="0">
                          <a:solidFill>
                            <a:srgbClr val="000000"/>
                          </a:solidFill>
                          <a:effectLst/>
                          <a:latin typeface="+mn-lt"/>
                        </a:rPr>
                        <a:t>K</a:t>
                      </a:r>
                      <a:r>
                        <a:rPr lang="ja-JP" altLang="en-US" sz="1400" b="0" i="0" u="none" strike="noStrike" dirty="0" smtClean="0">
                          <a:solidFill>
                            <a:srgbClr val="000000"/>
                          </a:solidFill>
                          <a:effectLst/>
                          <a:latin typeface="+mn-lt"/>
                        </a:rPr>
                        <a:t>及び会社</a:t>
                      </a:r>
                      <a:r>
                        <a:rPr lang="en-US" altLang="ja-JP" sz="1400" b="0" i="0" u="none" strike="noStrike" dirty="0" smtClean="0">
                          <a:solidFill>
                            <a:srgbClr val="000000"/>
                          </a:solidFill>
                          <a:effectLst/>
                          <a:latin typeface="+mn-lt"/>
                        </a:rPr>
                        <a:t>I</a:t>
                      </a:r>
                      <a:r>
                        <a:rPr lang="ja-JP" altLang="en-US" sz="1400" b="0" i="0" u="none" strike="noStrike" dirty="0" smtClean="0">
                          <a:solidFill>
                            <a:srgbClr val="000000"/>
                          </a:solidFill>
                          <a:effectLst/>
                          <a:latin typeface="+mn-lt"/>
                        </a:rPr>
                        <a:t>に対し、</a:t>
                      </a:r>
                      <a:r>
                        <a:rPr lang="ja-JP" altLang="en-US" sz="1400" b="0" i="0" u="sng" strike="noStrike" dirty="0" smtClean="0">
                          <a:solidFill>
                            <a:srgbClr val="000000"/>
                          </a:solidFill>
                          <a:effectLst/>
                          <a:latin typeface="+mn-lt"/>
                        </a:rPr>
                        <a:t>不法行為による損害賠償責任</a:t>
                      </a:r>
                      <a:r>
                        <a:rPr lang="ja-JP" altLang="en-US" sz="1400" b="0" i="0" u="none" strike="noStrike" dirty="0" smtClean="0">
                          <a:solidFill>
                            <a:srgbClr val="000000"/>
                          </a:solidFill>
                          <a:effectLst/>
                          <a:latin typeface="+mn-lt"/>
                        </a:rPr>
                        <a:t>を認めた（民法</a:t>
                      </a:r>
                      <a:r>
                        <a:rPr lang="en-US" altLang="ja-JP" sz="1400" b="0" i="0" u="none" strike="noStrike" dirty="0" smtClean="0">
                          <a:solidFill>
                            <a:srgbClr val="000000"/>
                          </a:solidFill>
                          <a:effectLst/>
                          <a:latin typeface="+mn-lt"/>
                        </a:rPr>
                        <a:t>709</a:t>
                      </a:r>
                      <a:r>
                        <a:rPr lang="ja-JP" altLang="en-US" sz="1400" b="0" i="0" u="none" strike="noStrike" dirty="0" smtClean="0">
                          <a:solidFill>
                            <a:srgbClr val="000000"/>
                          </a:solidFill>
                          <a:effectLst/>
                          <a:latin typeface="+mn-lt"/>
                        </a:rPr>
                        <a:t>条、</a:t>
                      </a:r>
                      <a:r>
                        <a:rPr lang="en-US" altLang="ja-JP" sz="1400" b="0" i="0" u="none" strike="noStrike" dirty="0" smtClean="0">
                          <a:solidFill>
                            <a:srgbClr val="000000"/>
                          </a:solidFill>
                          <a:effectLst/>
                          <a:latin typeface="+mn-lt"/>
                        </a:rPr>
                        <a:t>715</a:t>
                      </a:r>
                      <a:r>
                        <a:rPr lang="ja-JP" altLang="en-US" sz="1400" b="0" i="0" u="none" strike="noStrike" dirty="0" smtClean="0">
                          <a:solidFill>
                            <a:srgbClr val="000000"/>
                          </a:solidFill>
                          <a:effectLst/>
                          <a:latin typeface="+mn-lt"/>
                        </a:rPr>
                        <a:t>条）</a:t>
                      </a:r>
                      <a:endParaRPr lang="ja-JP" altLang="en-US" sz="1400" b="0" i="0" u="none" strike="noStrike" dirty="0">
                        <a:solidFill>
                          <a:srgbClr val="000000"/>
                        </a:solidFill>
                        <a:effectLst/>
                        <a:latin typeface="+mn-lt"/>
                      </a:endParaRPr>
                    </a:p>
                  </a:txBody>
                  <a:tcPr marL="7406" marR="7406" marT="7406" marB="0" anchor="ctr">
                    <a:solidFill>
                      <a:schemeClr val="accent3">
                        <a:lumMod val="40000"/>
                        <a:lumOff val="60000"/>
                      </a:schemeClr>
                    </a:solidFill>
                  </a:tcPr>
                </a:tc>
                <a:extLst>
                  <a:ext uri="{0D108BD9-81ED-4DB2-BD59-A6C34878D82A}">
                    <a16:rowId xmlns="" xmlns:a16="http://schemas.microsoft.com/office/drawing/2014/main" val="10002"/>
                  </a:ext>
                </a:extLst>
              </a:tr>
              <a:tr h="400861">
                <a:tc gridSpan="2">
                  <a:txBody>
                    <a:bodyPr/>
                    <a:lstStyle/>
                    <a:p>
                      <a:pPr algn="l" fontAlgn="ctr"/>
                      <a:r>
                        <a:rPr lang="ja-JP" altLang="en-US" sz="1400" b="1" u="none" strike="noStrike" dirty="0">
                          <a:solidFill>
                            <a:schemeClr val="bg1"/>
                          </a:solidFill>
                          <a:effectLst/>
                        </a:rPr>
                        <a:t>退職勧奨とパワーハラスメント（大阪地裁判決平成</a:t>
                      </a:r>
                      <a:r>
                        <a:rPr lang="en-US" altLang="ja-JP" sz="1400" b="1" u="none" strike="noStrike" dirty="0">
                          <a:solidFill>
                            <a:schemeClr val="bg1"/>
                          </a:solidFill>
                          <a:effectLst/>
                        </a:rPr>
                        <a:t>11</a:t>
                      </a:r>
                      <a:r>
                        <a:rPr lang="ja-JP" altLang="en-US" sz="1400" b="1" u="none" strike="noStrike" dirty="0">
                          <a:solidFill>
                            <a:schemeClr val="bg1"/>
                          </a:solidFill>
                          <a:effectLst/>
                        </a:rPr>
                        <a:t>年</a:t>
                      </a:r>
                      <a:r>
                        <a:rPr lang="en-US" altLang="ja-JP" sz="1400" b="1" u="none" strike="noStrike" dirty="0">
                          <a:solidFill>
                            <a:schemeClr val="bg1"/>
                          </a:solidFill>
                          <a:effectLst/>
                        </a:rPr>
                        <a:t>10</a:t>
                      </a:r>
                      <a:r>
                        <a:rPr lang="ja-JP" altLang="en-US" sz="1400" b="1" u="none" strike="noStrike" dirty="0">
                          <a:solidFill>
                            <a:schemeClr val="bg1"/>
                          </a:solidFill>
                          <a:effectLst/>
                        </a:rPr>
                        <a:t>月</a:t>
                      </a:r>
                      <a:r>
                        <a:rPr lang="en-US" altLang="ja-JP" sz="1400" b="1" u="none" strike="noStrike" dirty="0">
                          <a:solidFill>
                            <a:schemeClr val="bg1"/>
                          </a:solidFill>
                          <a:effectLst/>
                        </a:rPr>
                        <a:t>18</a:t>
                      </a:r>
                      <a:r>
                        <a:rPr lang="ja-JP" altLang="en-US" sz="1400" b="1" u="none" strike="noStrike" dirty="0">
                          <a:solidFill>
                            <a:schemeClr val="bg1"/>
                          </a:solidFill>
                          <a:effectLst/>
                        </a:rPr>
                        <a:t>日 労判</a:t>
                      </a:r>
                      <a:r>
                        <a:rPr lang="en-US" altLang="ja-JP" sz="1400" b="1" u="none" strike="noStrike" dirty="0">
                          <a:solidFill>
                            <a:schemeClr val="bg1"/>
                          </a:solidFill>
                          <a:effectLst/>
                        </a:rPr>
                        <a:t>772-9</a:t>
                      </a:r>
                      <a:r>
                        <a:rPr lang="ja-JP" altLang="en-US" sz="1400" b="1" u="none" strike="noStrike" dirty="0">
                          <a:solidFill>
                            <a:schemeClr val="bg1"/>
                          </a:solidFill>
                          <a:effectLst/>
                        </a:rPr>
                        <a:t>）</a:t>
                      </a:r>
                      <a:endParaRPr lang="ja-JP" altLang="en-US" sz="1400" b="1" i="0" u="none" strike="noStrike" dirty="0">
                        <a:solidFill>
                          <a:schemeClr val="bg1"/>
                        </a:solidFill>
                        <a:effectLst/>
                        <a:latin typeface="ＭＳ Ｐゴシック"/>
                      </a:endParaRPr>
                    </a:p>
                  </a:txBody>
                  <a:tcPr marL="7406" marR="7406" marT="7406" marB="0" anchor="ctr">
                    <a:solidFill>
                      <a:schemeClr val="tx2"/>
                    </a:solidFill>
                  </a:tcPr>
                </a:tc>
                <a:tc hMerge="1">
                  <a:txBody>
                    <a:bodyPr/>
                    <a:lstStyle/>
                    <a:p>
                      <a:endParaRPr kumimoji="1" lang="ja-JP" altLang="en-US"/>
                    </a:p>
                  </a:txBody>
                  <a:tcPr/>
                </a:tc>
                <a:extLst>
                  <a:ext uri="{0D108BD9-81ED-4DB2-BD59-A6C34878D82A}">
                    <a16:rowId xmlns="" xmlns:a16="http://schemas.microsoft.com/office/drawing/2014/main" val="10003"/>
                  </a:ext>
                </a:extLst>
              </a:tr>
              <a:tr h="838525">
                <a:tc>
                  <a:txBody>
                    <a:bodyPr/>
                    <a:lstStyle/>
                    <a:p>
                      <a:pPr algn="l" fontAlgn="ctr"/>
                      <a:r>
                        <a:rPr lang="ja-JP" altLang="en-US" sz="1400" u="none" strike="noStrike" dirty="0">
                          <a:effectLst/>
                        </a:rPr>
                        <a:t>概　　要：</a:t>
                      </a:r>
                      <a:endParaRPr lang="ja-JP" altLang="en-US" sz="1400" b="0" i="0" u="none" strike="noStrike" dirty="0">
                        <a:solidFill>
                          <a:srgbClr val="000000"/>
                        </a:solidFill>
                        <a:effectLst/>
                        <a:latin typeface="ＭＳ Ｐゴシック"/>
                      </a:endParaRPr>
                    </a:p>
                  </a:txBody>
                  <a:tcPr marL="7406" marR="7406" marT="7406" marB="0" anchor="ctr">
                    <a:solidFill>
                      <a:schemeClr val="accent3">
                        <a:lumMod val="20000"/>
                        <a:lumOff val="80000"/>
                      </a:schemeClr>
                    </a:solidFill>
                  </a:tcPr>
                </a:tc>
                <a:tc>
                  <a:txBody>
                    <a:bodyPr/>
                    <a:lstStyle/>
                    <a:p>
                      <a:pPr algn="l" fontAlgn="ctr"/>
                      <a:r>
                        <a:rPr lang="en-US" altLang="ja-JP" sz="1400" u="none" strike="noStrike" dirty="0" smtClean="0">
                          <a:effectLst/>
                        </a:rPr>
                        <a:t>L</a:t>
                      </a:r>
                      <a:r>
                        <a:rPr lang="ja-JP" altLang="en-US" sz="1400" u="none" strike="noStrike" dirty="0" err="1" smtClean="0">
                          <a:effectLst/>
                        </a:rPr>
                        <a:t>は航</a:t>
                      </a:r>
                      <a:r>
                        <a:rPr lang="ja-JP" altLang="en-US" sz="1400" u="none" strike="noStrike" dirty="0" smtClean="0">
                          <a:effectLst/>
                        </a:rPr>
                        <a:t>空会社</a:t>
                      </a:r>
                      <a:r>
                        <a:rPr lang="en-US" altLang="ja-JP" sz="1400" u="none" strike="noStrike" dirty="0" smtClean="0">
                          <a:effectLst/>
                        </a:rPr>
                        <a:t>M</a:t>
                      </a:r>
                      <a:r>
                        <a:rPr lang="ja-JP" altLang="en-US" sz="1400" u="none" strike="noStrike" dirty="0" smtClean="0">
                          <a:effectLst/>
                        </a:rPr>
                        <a:t>の客室乗務員であったが、通勤途中の交通事故による欠勤後、</a:t>
                      </a:r>
                      <a:r>
                        <a:rPr lang="en-US" altLang="ja-JP" sz="1400" u="none" strike="noStrike" dirty="0" smtClean="0">
                          <a:effectLst/>
                        </a:rPr>
                        <a:t>M</a:t>
                      </a:r>
                      <a:r>
                        <a:rPr lang="ja-JP" altLang="en-US" sz="1400" u="none" strike="noStrike" dirty="0" smtClean="0">
                          <a:effectLst/>
                        </a:rPr>
                        <a:t>から就業規則上の解雇事由に該当するとして、約４か月間・</a:t>
                      </a:r>
                      <a:r>
                        <a:rPr lang="en-US" altLang="ja-JP" sz="1400" u="none" strike="noStrike" dirty="0" smtClean="0">
                          <a:effectLst/>
                        </a:rPr>
                        <a:t>30</a:t>
                      </a:r>
                      <a:r>
                        <a:rPr lang="ja-JP" altLang="en-US" sz="1400" u="none" strike="noStrike" dirty="0" smtClean="0">
                          <a:effectLst/>
                        </a:rPr>
                        <a:t>回以上にわたる退職勧奨を受け、解雇されるに至った。この</a:t>
                      </a:r>
                      <a:r>
                        <a:rPr lang="en-US" altLang="ja-JP" sz="1400" u="none" strike="noStrike" dirty="0" smtClean="0">
                          <a:effectLst/>
                        </a:rPr>
                        <a:t>M</a:t>
                      </a:r>
                      <a:r>
                        <a:rPr lang="ja-JP" altLang="en-US" sz="1400" u="none" strike="noStrike" dirty="0" smtClean="0">
                          <a:effectLst/>
                        </a:rPr>
                        <a:t>の行為に対し、</a:t>
                      </a:r>
                      <a:r>
                        <a:rPr lang="en-US" altLang="ja-JP" sz="1400" u="none" strike="noStrike" dirty="0" smtClean="0">
                          <a:effectLst/>
                        </a:rPr>
                        <a:t>L</a:t>
                      </a:r>
                      <a:r>
                        <a:rPr lang="ja-JP" altLang="en-US" sz="1400" u="none" strike="noStrike" dirty="0" smtClean="0">
                          <a:effectLst/>
                        </a:rPr>
                        <a:t>から人格権侵害による損害賠償請求がなされた。</a:t>
                      </a:r>
                      <a:endParaRPr lang="ja-JP" altLang="en-US" sz="1400" b="0" i="0" u="none" strike="noStrike" dirty="0">
                        <a:solidFill>
                          <a:srgbClr val="000000"/>
                        </a:solidFill>
                        <a:effectLst/>
                        <a:latin typeface="ＭＳ Ｐゴシック"/>
                      </a:endParaRPr>
                    </a:p>
                  </a:txBody>
                  <a:tcPr marL="7406" marR="7406" marT="7406" marB="0" anchor="ctr">
                    <a:solidFill>
                      <a:schemeClr val="accent3">
                        <a:lumMod val="20000"/>
                        <a:lumOff val="80000"/>
                      </a:schemeClr>
                    </a:solidFill>
                  </a:tcPr>
                </a:tc>
                <a:extLst>
                  <a:ext uri="{0D108BD9-81ED-4DB2-BD59-A6C34878D82A}">
                    <a16:rowId xmlns="" xmlns:a16="http://schemas.microsoft.com/office/drawing/2014/main" val="10004"/>
                  </a:ext>
                </a:extLst>
              </a:tr>
              <a:tr h="623408">
                <a:tc>
                  <a:txBody>
                    <a:bodyPr/>
                    <a:lstStyle/>
                    <a:p>
                      <a:pPr algn="l" fontAlgn="ctr"/>
                      <a:r>
                        <a:rPr lang="ja-JP" altLang="en-US" sz="1400" u="none" strike="noStrike" dirty="0">
                          <a:effectLst/>
                        </a:rPr>
                        <a:t>判決内容：</a:t>
                      </a:r>
                      <a:endParaRPr lang="ja-JP" altLang="en-US" sz="1400" b="0" i="0" u="none" strike="noStrike" dirty="0">
                        <a:solidFill>
                          <a:srgbClr val="000000"/>
                        </a:solidFill>
                        <a:effectLst/>
                        <a:latin typeface="ＭＳ Ｐゴシック"/>
                      </a:endParaRPr>
                    </a:p>
                  </a:txBody>
                  <a:tcPr marL="7406" marR="7406" marT="7406" marB="0" anchor="ctr">
                    <a:solidFill>
                      <a:schemeClr val="accent3">
                        <a:lumMod val="40000"/>
                        <a:lumOff val="60000"/>
                      </a:schemeClr>
                    </a:solidFill>
                  </a:tcPr>
                </a:tc>
                <a:tc>
                  <a:txBody>
                    <a:bodyPr/>
                    <a:lstStyle/>
                    <a:p>
                      <a:pPr algn="l" fontAlgn="ctr"/>
                      <a:r>
                        <a:rPr lang="ja-JP" altLang="en-US" sz="1400" u="none" strike="noStrike" dirty="0" smtClean="0">
                          <a:effectLst/>
                        </a:rPr>
                        <a:t>本件解雇は、就業規則に規定する解雇事由に該当せず、</a:t>
                      </a:r>
                      <a:r>
                        <a:rPr lang="en-US" altLang="ja-JP" sz="1400" u="none" strike="noStrike" dirty="0" smtClean="0">
                          <a:effectLst/>
                        </a:rPr>
                        <a:t>M</a:t>
                      </a:r>
                      <a:r>
                        <a:rPr lang="ja-JP" altLang="en-US" sz="1400" u="none" strike="noStrike" dirty="0" smtClean="0">
                          <a:effectLst/>
                        </a:rPr>
                        <a:t>の対応は、</a:t>
                      </a:r>
                      <a:r>
                        <a:rPr lang="ja-JP" altLang="en-US" sz="1400" u="sng" strike="noStrike" dirty="0" smtClean="0">
                          <a:effectLst/>
                        </a:rPr>
                        <a:t>頻度や面談時間の長さ、</a:t>
                      </a:r>
                      <a:r>
                        <a:rPr lang="en-US" altLang="ja-JP" sz="1400" u="sng" strike="noStrike" dirty="0" smtClean="0">
                          <a:effectLst/>
                        </a:rPr>
                        <a:t>L</a:t>
                      </a:r>
                      <a:r>
                        <a:rPr lang="ja-JP" altLang="en-US" sz="1400" u="sng" strike="noStrike" dirty="0" smtClean="0">
                          <a:effectLst/>
                        </a:rPr>
                        <a:t>に対する言動など、社会通念上許容される範囲を超えて単なる退職勧奨とは言えず、違法な退職強要として不法行為</a:t>
                      </a:r>
                      <a:r>
                        <a:rPr lang="ja-JP" altLang="en-US" sz="1400" u="none" strike="noStrike" dirty="0" smtClean="0">
                          <a:effectLst/>
                        </a:rPr>
                        <a:t>と判示した。</a:t>
                      </a:r>
                      <a:endParaRPr lang="ja-JP" altLang="en-US" sz="1400" b="0" i="0" u="none" strike="noStrike" dirty="0">
                        <a:solidFill>
                          <a:srgbClr val="000000"/>
                        </a:solidFill>
                        <a:effectLst/>
                        <a:latin typeface="ＭＳ Ｐゴシック"/>
                      </a:endParaRPr>
                    </a:p>
                  </a:txBody>
                  <a:tcPr marL="7406" marR="7406" marT="7406" marB="0" anchor="ctr">
                    <a:solidFill>
                      <a:schemeClr val="accent3">
                        <a:lumMod val="40000"/>
                        <a:lumOff val="60000"/>
                      </a:schemeClr>
                    </a:solidFill>
                  </a:tcPr>
                </a:tc>
                <a:extLst>
                  <a:ext uri="{0D108BD9-81ED-4DB2-BD59-A6C34878D82A}">
                    <a16:rowId xmlns=""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図 2"/>
          <p:cNvPicPr>
            <a:picLocks noChangeAspect="1"/>
          </p:cNvPicPr>
          <p:nvPr/>
        </p:nvPicPr>
        <p:blipFill>
          <a:blip r:embed="rId3"/>
          <a:srcRect l="33856" t="5200" r="35039" b="17101"/>
          <a:stretch>
            <a:fillRect/>
          </a:stretch>
        </p:blipFill>
        <p:spPr bwMode="auto">
          <a:xfrm>
            <a:off x="454025" y="3962400"/>
            <a:ext cx="2132013" cy="2963863"/>
          </a:xfrm>
          <a:prstGeom prst="rect">
            <a:avLst/>
          </a:prstGeom>
          <a:noFill/>
          <a:ln w="9525">
            <a:noFill/>
            <a:miter lim="800000"/>
            <a:headEnd/>
            <a:tailEnd/>
          </a:ln>
        </p:spPr>
      </p:pic>
      <p:pic>
        <p:nvPicPr>
          <p:cNvPr id="57347" name="図 3"/>
          <p:cNvPicPr>
            <a:picLocks noChangeAspect="1"/>
          </p:cNvPicPr>
          <p:nvPr/>
        </p:nvPicPr>
        <p:blipFill>
          <a:blip r:embed="rId4"/>
          <a:srcRect l="34250" t="5202" r="35039" b="16402"/>
          <a:stretch>
            <a:fillRect/>
          </a:stretch>
        </p:blipFill>
        <p:spPr bwMode="auto">
          <a:xfrm>
            <a:off x="2814638" y="3962400"/>
            <a:ext cx="2139950" cy="2963863"/>
          </a:xfrm>
          <a:prstGeom prst="rect">
            <a:avLst/>
          </a:prstGeom>
          <a:noFill/>
          <a:ln w="9525">
            <a:noFill/>
            <a:miter lim="800000"/>
            <a:headEnd/>
            <a:tailEnd/>
          </a:ln>
        </p:spPr>
      </p:pic>
      <p:pic>
        <p:nvPicPr>
          <p:cNvPr id="57348" name="図 5"/>
          <p:cNvPicPr>
            <a:picLocks noChangeAspect="1"/>
          </p:cNvPicPr>
          <p:nvPr/>
        </p:nvPicPr>
        <p:blipFill>
          <a:blip r:embed="rId5"/>
          <a:srcRect l="53323" t="52338" r="17319" b="26199"/>
          <a:stretch>
            <a:fillRect/>
          </a:stretch>
        </p:blipFill>
        <p:spPr bwMode="auto">
          <a:xfrm>
            <a:off x="5292725" y="3992563"/>
            <a:ext cx="4387850" cy="1804987"/>
          </a:xfrm>
          <a:prstGeom prst="rect">
            <a:avLst/>
          </a:prstGeom>
          <a:noFill/>
          <a:ln w="9525">
            <a:noFill/>
            <a:miter lim="800000"/>
            <a:headEnd/>
            <a:tailEnd/>
          </a:ln>
        </p:spPr>
      </p:pic>
      <p:sp>
        <p:nvSpPr>
          <p:cNvPr id="13" name="角丸四角形 12"/>
          <p:cNvSpPr/>
          <p:nvPr/>
        </p:nvSpPr>
        <p:spPr>
          <a:xfrm>
            <a:off x="5146675" y="5872163"/>
            <a:ext cx="4819650" cy="1000125"/>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4253" eaLnBrk="1" fontAlgn="auto" hangingPunct="1">
              <a:spcBef>
                <a:spcPts val="0"/>
              </a:spcBef>
              <a:spcAft>
                <a:spcPts val="0"/>
              </a:spcAft>
              <a:defRPr/>
            </a:pPr>
            <a:r>
              <a:rPr lang="ja-JP" altLang="en-US" sz="1882" dirty="0">
                <a:solidFill>
                  <a:prstClr val="black"/>
                </a:solidFill>
              </a:rPr>
              <a:t>企業の取組事例や、裁判例等を紹介する</a:t>
            </a:r>
            <a:endParaRPr lang="en-US" altLang="ja-JP" sz="1882" dirty="0">
              <a:solidFill>
                <a:prstClr val="black"/>
              </a:solidFill>
            </a:endParaRPr>
          </a:p>
          <a:p>
            <a:pPr algn="ctr" defTabSz="954253" eaLnBrk="1" fontAlgn="auto" hangingPunct="1">
              <a:spcBef>
                <a:spcPts val="0"/>
              </a:spcBef>
              <a:spcAft>
                <a:spcPts val="0"/>
              </a:spcAft>
              <a:defRPr/>
            </a:pPr>
            <a:r>
              <a:rPr lang="ja-JP" altLang="en-US" sz="1882" dirty="0">
                <a:solidFill>
                  <a:prstClr val="black"/>
                </a:solidFill>
              </a:rPr>
              <a:t>ハラスメント対策の総合情報サイトです。</a:t>
            </a:r>
            <a:endParaRPr lang="en-US" altLang="ja-JP" sz="1882" dirty="0">
              <a:solidFill>
                <a:prstClr val="black"/>
              </a:solidFill>
            </a:endParaRPr>
          </a:p>
          <a:p>
            <a:pPr algn="ctr" defTabSz="954253" eaLnBrk="1" fontAlgn="auto" hangingPunct="1">
              <a:spcBef>
                <a:spcPts val="0"/>
              </a:spcBef>
              <a:spcAft>
                <a:spcPts val="0"/>
              </a:spcAft>
              <a:defRPr/>
            </a:pPr>
            <a:r>
              <a:rPr lang="ja-JP" altLang="en-US" sz="1882" dirty="0">
                <a:solidFill>
                  <a:prstClr val="black"/>
                </a:solidFill>
              </a:rPr>
              <a:t>是非ご活用ください！</a:t>
            </a:r>
          </a:p>
        </p:txBody>
      </p:sp>
      <p:sp>
        <p:nvSpPr>
          <p:cNvPr id="9" name="正方形/長方形 8"/>
          <p:cNvSpPr/>
          <p:nvPr/>
        </p:nvSpPr>
        <p:spPr>
          <a:xfrm>
            <a:off x="396875" y="73025"/>
            <a:ext cx="9526588" cy="828675"/>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954253" eaLnBrk="1" fontAlgn="auto" hangingPunct="1">
              <a:spcBef>
                <a:spcPts val="0"/>
              </a:spcBef>
              <a:spcAft>
                <a:spcPts val="0"/>
              </a:spcAft>
              <a:defRPr/>
            </a:pPr>
            <a:r>
              <a:rPr lang="ja-JP" altLang="en-US" sz="2092" b="1" dirty="0">
                <a:solidFill>
                  <a:prstClr val="white"/>
                </a:solidFill>
              </a:rPr>
              <a:t>職場におけるハラスメント対策の総合情報サイト</a:t>
            </a:r>
            <a:endParaRPr lang="en-US" altLang="ja-JP" sz="2092" b="1" dirty="0">
              <a:solidFill>
                <a:prstClr val="white"/>
              </a:solidFill>
            </a:endParaRPr>
          </a:p>
          <a:p>
            <a:pPr algn="ctr" defTabSz="954253" eaLnBrk="1" fontAlgn="auto" hangingPunct="1">
              <a:spcBef>
                <a:spcPts val="0"/>
              </a:spcBef>
              <a:spcAft>
                <a:spcPts val="0"/>
              </a:spcAft>
              <a:defRPr/>
            </a:pPr>
            <a:r>
              <a:rPr lang="ja-JP" altLang="en-US" sz="2092" b="1" dirty="0">
                <a:solidFill>
                  <a:prstClr val="white"/>
                </a:solidFill>
              </a:rPr>
              <a:t>「あかるい職場応援団」</a:t>
            </a:r>
          </a:p>
        </p:txBody>
      </p:sp>
      <p:pic>
        <p:nvPicPr>
          <p:cNvPr id="57351" name="図 7"/>
          <p:cNvPicPr>
            <a:picLocks noChangeAspect="1"/>
          </p:cNvPicPr>
          <p:nvPr/>
        </p:nvPicPr>
        <p:blipFill>
          <a:blip r:embed="rId6"/>
          <a:srcRect/>
          <a:stretch>
            <a:fillRect/>
          </a:stretch>
        </p:blipFill>
        <p:spPr bwMode="auto">
          <a:xfrm>
            <a:off x="8069263" y="1801813"/>
            <a:ext cx="1584325" cy="1584325"/>
          </a:xfrm>
          <a:prstGeom prst="rect">
            <a:avLst/>
          </a:prstGeom>
          <a:noFill/>
          <a:ln w="9525">
            <a:noFill/>
            <a:miter lim="800000"/>
            <a:headEnd/>
            <a:tailEnd/>
          </a:ln>
        </p:spPr>
      </p:pic>
      <p:pic>
        <p:nvPicPr>
          <p:cNvPr id="57352" name="図 9"/>
          <p:cNvPicPr>
            <a:picLocks noChangeAspect="1"/>
          </p:cNvPicPr>
          <p:nvPr/>
        </p:nvPicPr>
        <p:blipFill>
          <a:blip r:embed="rId7"/>
          <a:srcRect l="35825" t="22002" r="25194" b="62601"/>
          <a:stretch>
            <a:fillRect/>
          </a:stretch>
        </p:blipFill>
        <p:spPr bwMode="auto">
          <a:xfrm>
            <a:off x="454025" y="1757363"/>
            <a:ext cx="7454900" cy="1655762"/>
          </a:xfrm>
          <a:prstGeom prst="rect">
            <a:avLst/>
          </a:prstGeom>
          <a:noFill/>
          <a:ln w="9525">
            <a:noFill/>
            <a:miter lim="800000"/>
            <a:headEnd/>
            <a:tailEnd/>
          </a:ln>
        </p:spPr>
      </p:pic>
      <p:sp>
        <p:nvSpPr>
          <p:cNvPr id="11" name="テキスト ボックス 10"/>
          <p:cNvSpPr txBox="1"/>
          <p:nvPr/>
        </p:nvSpPr>
        <p:spPr>
          <a:xfrm>
            <a:off x="415925" y="1050925"/>
            <a:ext cx="9031288" cy="671513"/>
          </a:xfrm>
          <a:prstGeom prst="rect">
            <a:avLst/>
          </a:prstGeom>
          <a:noFill/>
        </p:spPr>
        <p:txBody>
          <a:bodyPr>
            <a:spAutoFit/>
          </a:bodyPr>
          <a:lstStyle/>
          <a:p>
            <a:pPr defTabSz="954253" eaLnBrk="1" fontAlgn="auto" hangingPunct="1">
              <a:spcBef>
                <a:spcPts val="0"/>
              </a:spcBef>
              <a:spcAft>
                <a:spcPts val="0"/>
              </a:spcAft>
              <a:defRPr/>
            </a:pPr>
            <a:r>
              <a:rPr lang="ja-JP" altLang="en-US" sz="1882" dirty="0">
                <a:solidFill>
                  <a:prstClr val="black"/>
                </a:solidFill>
                <a:latin typeface="Calibri"/>
                <a:ea typeface="ＭＳ Ｐゴシック" panose="020B0600070205080204" pitchFamily="50" charset="-128"/>
              </a:rPr>
              <a:t>職場のハラスメント対策に取り組む企業へのインタビュー記事を掲載しています。</a:t>
            </a:r>
            <a:endParaRPr lang="en-US" altLang="ja-JP" sz="1882" dirty="0">
              <a:solidFill>
                <a:prstClr val="black"/>
              </a:solidFill>
              <a:latin typeface="Calibri"/>
              <a:ea typeface="ＭＳ Ｐゴシック" panose="020B0600070205080204" pitchFamily="50" charset="-128"/>
            </a:endParaRPr>
          </a:p>
          <a:p>
            <a:pPr defTabSz="954253" eaLnBrk="1" fontAlgn="auto" hangingPunct="1">
              <a:spcBef>
                <a:spcPts val="0"/>
              </a:spcBef>
              <a:spcAft>
                <a:spcPts val="0"/>
              </a:spcAft>
              <a:defRPr/>
            </a:pPr>
            <a:r>
              <a:rPr lang="ja-JP" altLang="en-US" sz="1882" dirty="0">
                <a:solidFill>
                  <a:prstClr val="black"/>
                </a:solidFill>
                <a:latin typeface="Calibri"/>
                <a:ea typeface="ＭＳ Ｐゴシック" panose="020B0600070205080204" pitchFamily="50" charset="-128"/>
              </a:rPr>
              <a:t>働きやすい職場の整備に向けて、ぜひ参考にしてください。</a:t>
            </a:r>
          </a:p>
        </p:txBody>
      </p:sp>
      <p:sp>
        <p:nvSpPr>
          <p:cNvPr id="14" name="テキスト ボックス 13"/>
          <p:cNvSpPr txBox="1"/>
          <p:nvPr/>
        </p:nvSpPr>
        <p:spPr>
          <a:xfrm>
            <a:off x="368300" y="3508375"/>
            <a:ext cx="9728200" cy="381000"/>
          </a:xfrm>
          <a:prstGeom prst="rect">
            <a:avLst/>
          </a:prstGeom>
          <a:noFill/>
        </p:spPr>
        <p:txBody>
          <a:bodyPr>
            <a:spAutoFit/>
          </a:bodyPr>
          <a:lstStyle/>
          <a:p>
            <a:pPr defTabSz="954253" eaLnBrk="1" fontAlgn="auto" hangingPunct="1">
              <a:spcBef>
                <a:spcPts val="0"/>
              </a:spcBef>
              <a:spcAft>
                <a:spcPts val="0"/>
              </a:spcAft>
              <a:defRPr/>
            </a:pPr>
            <a:r>
              <a:rPr lang="ja-JP" altLang="en-US" sz="1882" dirty="0">
                <a:solidFill>
                  <a:prstClr val="black"/>
                </a:solidFill>
                <a:latin typeface="Calibri"/>
                <a:ea typeface="ＭＳ Ｐゴシック" panose="020B0600070205080204" pitchFamily="50" charset="-128"/>
              </a:rPr>
              <a:t>パンフレットや社内研修用資料など、ダウンロード資料も充実しています。</a:t>
            </a:r>
          </a:p>
        </p:txBody>
      </p:sp>
      <p:sp>
        <p:nvSpPr>
          <p:cNvPr id="5" name="スライド番号プレースホルダー 4"/>
          <p:cNvSpPr>
            <a:spLocks noGrp="1"/>
          </p:cNvSpPr>
          <p:nvPr>
            <p:ph type="sldNum" sz="quarter" idx="12"/>
          </p:nvPr>
        </p:nvSpPr>
        <p:spPr/>
        <p:txBody>
          <a:bodyPr/>
          <a:lstStyle/>
          <a:p>
            <a:pPr defTabSz="954088" eaLnBrk="1" hangingPunct="1"/>
            <a:fld id="{EA24B16A-E326-4DD8-83FD-3B2E8854350F}" type="slidenum">
              <a:rPr lang="ja-JP" altLang="en-US">
                <a:solidFill>
                  <a:srgbClr val="000000"/>
                </a:solidFill>
              </a:rPr>
              <a:pPr defTabSz="954088" eaLnBrk="1" hangingPunct="1"/>
              <a:t>27</a:t>
            </a:fld>
            <a:endParaRPr lang="ja-JP" altLang="en-US">
              <a:solidFill>
                <a:srgbClr val="00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4"/>
          <p:cNvSpPr>
            <a:spLocks noGrp="1"/>
          </p:cNvSpPr>
          <p:nvPr>
            <p:ph type="title"/>
          </p:nvPr>
        </p:nvSpPr>
        <p:spPr/>
        <p:txBody>
          <a:bodyPr/>
          <a:lstStyle/>
          <a:p>
            <a:pPr eaLnBrk="1" hangingPunct="1"/>
            <a:r>
              <a:rPr lang="en-US" altLang="ja-JP" smtClean="0">
                <a:latin typeface="メイリオ" pitchFamily="50" charset="-128"/>
                <a:ea typeface="メイリオ" pitchFamily="50" charset="-128"/>
              </a:rPr>
              <a:t>1-1.</a:t>
            </a:r>
            <a:r>
              <a:rPr lang="ja-JP" altLang="en-US" smtClean="0">
                <a:latin typeface="メイリオ" pitchFamily="50" charset="-128"/>
                <a:ea typeface="メイリオ" pitchFamily="50" charset="-128"/>
              </a:rPr>
              <a:t>　パワーハラスメントの現状（１）</a:t>
            </a:r>
          </a:p>
        </p:txBody>
      </p:sp>
      <p:sp>
        <p:nvSpPr>
          <p:cNvPr id="3" name="角丸四角形 2"/>
          <p:cNvSpPr/>
          <p:nvPr/>
        </p:nvSpPr>
        <p:spPr>
          <a:xfrm>
            <a:off x="579438" y="1584325"/>
            <a:ext cx="4600575" cy="4446588"/>
          </a:xfrm>
          <a:prstGeom prst="roundRect">
            <a:avLst>
              <a:gd name="adj" fmla="val 3778"/>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3316" name="テキスト ボックス 4"/>
          <p:cNvSpPr txBox="1">
            <a:spLocks noChangeArrowheads="1"/>
          </p:cNvSpPr>
          <p:nvPr/>
        </p:nvSpPr>
        <p:spPr bwMode="auto">
          <a:xfrm>
            <a:off x="804863" y="896938"/>
            <a:ext cx="4375150" cy="708025"/>
          </a:xfrm>
          <a:prstGeom prst="rect">
            <a:avLst/>
          </a:prstGeom>
          <a:noFill/>
          <a:ln w="9525">
            <a:noFill/>
            <a:miter lim="800000"/>
            <a:headEnd/>
            <a:tailEnd/>
          </a:ln>
        </p:spPr>
        <p:txBody>
          <a:bodyPr>
            <a:spAutoFit/>
          </a:bodyPr>
          <a:lstStyle/>
          <a:p>
            <a:pPr marL="269875" indent="-269875" eaLnBrk="1" hangingPunct="1">
              <a:spcBef>
                <a:spcPct val="20000"/>
              </a:spcBef>
              <a:buClr>
                <a:srgbClr val="B5993E"/>
              </a:buClr>
              <a:buFont typeface="Wingdings" pitchFamily="2" charset="2"/>
              <a:buChar char="n"/>
            </a:pPr>
            <a:r>
              <a:rPr lang="ja-JP" altLang="en-US">
                <a:latin typeface="メイリオ" pitchFamily="50" charset="-128"/>
                <a:ea typeface="メイリオ" pitchFamily="50" charset="-128"/>
              </a:rPr>
              <a:t>パワーハラスメントの発生状況</a:t>
            </a:r>
            <a:r>
              <a:rPr lang="en-US" altLang="ja-JP">
                <a:latin typeface="メイリオ" pitchFamily="50" charset="-128"/>
                <a:ea typeface="メイリオ" pitchFamily="50" charset="-128"/>
              </a:rPr>
              <a:t/>
            </a:r>
            <a:br>
              <a:rPr lang="en-US" altLang="ja-JP">
                <a:latin typeface="メイリオ" pitchFamily="50" charset="-128"/>
                <a:ea typeface="メイリオ" pitchFamily="50" charset="-128"/>
              </a:rPr>
            </a:br>
            <a:r>
              <a:rPr lang="ja-JP" altLang="en-US">
                <a:latin typeface="メイリオ" pitchFamily="50" charset="-128"/>
                <a:ea typeface="メイリオ" pitchFamily="50" charset="-128"/>
              </a:rPr>
              <a:t>（パワハラを受けた経験）</a:t>
            </a:r>
          </a:p>
        </p:txBody>
      </p:sp>
      <p:sp>
        <p:nvSpPr>
          <p:cNvPr id="142" name="正方形/長方形 141"/>
          <p:cNvSpPr/>
          <p:nvPr/>
        </p:nvSpPr>
        <p:spPr>
          <a:xfrm>
            <a:off x="361950" y="6061075"/>
            <a:ext cx="5033963"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1400" dirty="0">
                <a:solidFill>
                  <a:schemeClr val="tx1"/>
                </a:solidFill>
              </a:rPr>
              <a:t> （平成</a:t>
            </a:r>
            <a:r>
              <a:rPr lang="en-US" altLang="ja-JP" sz="1400" dirty="0">
                <a:solidFill>
                  <a:schemeClr val="tx1"/>
                </a:solidFill>
              </a:rPr>
              <a:t>28</a:t>
            </a:r>
            <a:r>
              <a:rPr lang="ja-JP" altLang="en-US" sz="1400" dirty="0">
                <a:solidFill>
                  <a:schemeClr val="tx1"/>
                </a:solidFill>
              </a:rPr>
              <a:t>年度　厚生労働省</a:t>
            </a:r>
            <a:endParaRPr lang="en-US" altLang="ja-JP" sz="1400" dirty="0">
              <a:solidFill>
                <a:schemeClr val="tx1"/>
              </a:solidFill>
            </a:endParaRPr>
          </a:p>
          <a:p>
            <a:pPr algn="r" eaLnBrk="1" hangingPunct="1">
              <a:defRPr/>
            </a:pPr>
            <a:r>
              <a:rPr lang="ja-JP" altLang="en-US" sz="1400" dirty="0">
                <a:solidFill>
                  <a:schemeClr val="tx1"/>
                </a:solidFill>
              </a:rPr>
              <a:t>「職場のパワーハラスメントに関する実態調査」従業員調査より）</a:t>
            </a:r>
            <a:r>
              <a:rPr lang="en-US" altLang="ja-JP" sz="1400" dirty="0">
                <a:solidFill>
                  <a:schemeClr val="tx1"/>
                </a:solidFill>
              </a:rPr>
              <a:t>  </a:t>
            </a:r>
          </a:p>
          <a:p>
            <a:pPr algn="r" eaLnBrk="1" hangingPunct="1">
              <a:defRPr/>
            </a:pPr>
            <a:r>
              <a:rPr lang="en-US" altLang="ja-JP" sz="1400" dirty="0">
                <a:solidFill>
                  <a:schemeClr val="tx1"/>
                </a:solidFill>
              </a:rPr>
              <a:t>                                                                      </a:t>
            </a:r>
            <a:r>
              <a:rPr lang="ja-JP" altLang="en-US" sz="1400" dirty="0">
                <a:solidFill>
                  <a:schemeClr val="tx1"/>
                </a:solidFill>
              </a:rPr>
              <a:t>（回答：</a:t>
            </a:r>
            <a:r>
              <a:rPr lang="en-US" altLang="ja-JP" sz="1400" dirty="0">
                <a:solidFill>
                  <a:schemeClr val="tx1"/>
                </a:solidFill>
              </a:rPr>
              <a:t>10,000</a:t>
            </a:r>
            <a:r>
              <a:rPr lang="ja-JP" altLang="en-US" sz="1400" dirty="0">
                <a:solidFill>
                  <a:schemeClr val="tx1"/>
                </a:solidFill>
              </a:rPr>
              <a:t>人）</a:t>
            </a:r>
          </a:p>
        </p:txBody>
      </p:sp>
      <p:sp>
        <p:nvSpPr>
          <p:cNvPr id="13318" name="正方形/長方形 6"/>
          <p:cNvSpPr>
            <a:spLocks noChangeArrowheads="1"/>
          </p:cNvSpPr>
          <p:nvPr/>
        </p:nvSpPr>
        <p:spPr bwMode="auto">
          <a:xfrm>
            <a:off x="282575" y="1584325"/>
            <a:ext cx="5178425" cy="954088"/>
          </a:xfrm>
          <a:prstGeom prst="rect">
            <a:avLst/>
          </a:prstGeom>
          <a:noFill/>
          <a:ln w="9525">
            <a:noFill/>
            <a:miter lim="800000"/>
            <a:headEnd/>
            <a:tailEnd/>
          </a:ln>
        </p:spPr>
        <p:txBody>
          <a:bodyPr>
            <a:spAutoFit/>
          </a:bodyPr>
          <a:lstStyle/>
          <a:p>
            <a:pPr algn="ctr" eaLnBrk="1" hangingPunct="1"/>
            <a:r>
              <a:rPr lang="ja-JP" altLang="en-US" sz="2800">
                <a:latin typeface="Meiryo UI" pitchFamily="50" charset="-128"/>
                <a:ea typeface="Meiryo UI" pitchFamily="50" charset="-128"/>
              </a:rPr>
              <a:t>過去３年間にパワハラを</a:t>
            </a:r>
            <a:endParaRPr lang="en-US" altLang="ja-JP" sz="2800">
              <a:latin typeface="Meiryo UI" pitchFamily="50" charset="-128"/>
              <a:ea typeface="Meiryo UI" pitchFamily="50" charset="-128"/>
            </a:endParaRPr>
          </a:p>
          <a:p>
            <a:pPr algn="ctr" eaLnBrk="1" hangingPunct="1"/>
            <a:r>
              <a:rPr lang="ja-JP" altLang="en-US" sz="2800">
                <a:latin typeface="Meiryo UI" pitchFamily="50" charset="-128"/>
                <a:ea typeface="Meiryo UI" pitchFamily="50" charset="-128"/>
              </a:rPr>
              <a:t>受けたことはありますか？</a:t>
            </a:r>
          </a:p>
        </p:txBody>
      </p:sp>
      <p:sp>
        <p:nvSpPr>
          <p:cNvPr id="13319" name="テキスト ボックス 21"/>
          <p:cNvSpPr txBox="1">
            <a:spLocks noChangeArrowheads="1"/>
          </p:cNvSpPr>
          <p:nvPr/>
        </p:nvSpPr>
        <p:spPr bwMode="auto">
          <a:xfrm>
            <a:off x="5916613" y="904875"/>
            <a:ext cx="4375150" cy="708025"/>
          </a:xfrm>
          <a:prstGeom prst="rect">
            <a:avLst/>
          </a:prstGeom>
          <a:noFill/>
          <a:ln w="9525">
            <a:noFill/>
            <a:miter lim="800000"/>
            <a:headEnd/>
            <a:tailEnd/>
          </a:ln>
        </p:spPr>
        <p:txBody>
          <a:bodyPr>
            <a:spAutoFit/>
          </a:bodyPr>
          <a:lstStyle/>
          <a:p>
            <a:pPr marL="269875" indent="-269875" eaLnBrk="1" hangingPunct="1">
              <a:spcBef>
                <a:spcPct val="20000"/>
              </a:spcBef>
              <a:buClr>
                <a:srgbClr val="B5993E"/>
              </a:buClr>
              <a:buFont typeface="Wingdings" pitchFamily="2" charset="2"/>
              <a:buChar char="n"/>
            </a:pPr>
            <a:r>
              <a:rPr lang="ja-JP" altLang="en-US">
                <a:latin typeface="メイリオ" pitchFamily="50" charset="-128"/>
                <a:ea typeface="メイリオ" pitchFamily="50" charset="-128"/>
              </a:rPr>
              <a:t>パワーハラスメントを受けて</a:t>
            </a:r>
            <a:r>
              <a:rPr lang="en-US" altLang="ja-JP">
                <a:latin typeface="メイリオ" pitchFamily="50" charset="-128"/>
                <a:ea typeface="メイリオ" pitchFamily="50" charset="-128"/>
              </a:rPr>
              <a:t/>
            </a:r>
            <a:br>
              <a:rPr lang="en-US" altLang="ja-JP">
                <a:latin typeface="メイリオ" pitchFamily="50" charset="-128"/>
                <a:ea typeface="メイリオ" pitchFamily="50" charset="-128"/>
              </a:rPr>
            </a:br>
            <a:r>
              <a:rPr lang="ja-JP" altLang="en-US">
                <a:latin typeface="メイリオ" pitchFamily="50" charset="-128"/>
                <a:ea typeface="メイリオ" pitchFamily="50" charset="-128"/>
              </a:rPr>
              <a:t>（被害者の行動）</a:t>
            </a:r>
          </a:p>
        </p:txBody>
      </p:sp>
      <p:sp>
        <p:nvSpPr>
          <p:cNvPr id="23" name="角丸四角形 22"/>
          <p:cNvSpPr/>
          <p:nvPr/>
        </p:nvSpPr>
        <p:spPr>
          <a:xfrm>
            <a:off x="5595938" y="1584325"/>
            <a:ext cx="4600575" cy="4446588"/>
          </a:xfrm>
          <a:prstGeom prst="roundRect">
            <a:avLst>
              <a:gd name="adj" fmla="val 3778"/>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a:p>
        </p:txBody>
      </p:sp>
      <p:sp>
        <p:nvSpPr>
          <p:cNvPr id="13321" name="正方形/長方形 25"/>
          <p:cNvSpPr>
            <a:spLocks noChangeArrowheads="1"/>
          </p:cNvSpPr>
          <p:nvPr/>
        </p:nvSpPr>
        <p:spPr bwMode="auto">
          <a:xfrm>
            <a:off x="5299075" y="1584325"/>
            <a:ext cx="5178425" cy="954088"/>
          </a:xfrm>
          <a:prstGeom prst="rect">
            <a:avLst/>
          </a:prstGeom>
          <a:noFill/>
          <a:ln w="9525">
            <a:noFill/>
            <a:miter lim="800000"/>
            <a:headEnd/>
            <a:tailEnd/>
          </a:ln>
        </p:spPr>
        <p:txBody>
          <a:bodyPr>
            <a:spAutoFit/>
          </a:bodyPr>
          <a:lstStyle/>
          <a:p>
            <a:pPr algn="ctr" eaLnBrk="1" hangingPunct="1"/>
            <a:r>
              <a:rPr lang="ja-JP" altLang="en-US" sz="2800">
                <a:latin typeface="Meiryo UI" pitchFamily="50" charset="-128"/>
                <a:ea typeface="Meiryo UI" pitchFamily="50" charset="-128"/>
              </a:rPr>
              <a:t>そのパワハラを受けた後</a:t>
            </a:r>
          </a:p>
          <a:p>
            <a:pPr algn="ctr" eaLnBrk="1" hangingPunct="1"/>
            <a:r>
              <a:rPr lang="ja-JP" altLang="en-US" sz="2800">
                <a:latin typeface="Meiryo UI" pitchFamily="50" charset="-128"/>
                <a:ea typeface="Meiryo UI" pitchFamily="50" charset="-128"/>
              </a:rPr>
              <a:t>どうしましたか？</a:t>
            </a:r>
            <a:r>
              <a:rPr lang="ja-JP" altLang="en-US" sz="1400">
                <a:latin typeface="Meiryo UI" pitchFamily="50" charset="-128"/>
                <a:ea typeface="Meiryo UI" pitchFamily="50" charset="-128"/>
              </a:rPr>
              <a:t>（複数回答）</a:t>
            </a:r>
            <a:endParaRPr lang="ja-JP" altLang="en-US" sz="2800">
              <a:latin typeface="Meiryo UI" pitchFamily="50" charset="-128"/>
              <a:ea typeface="Meiryo UI" pitchFamily="50" charset="-128"/>
            </a:endParaRPr>
          </a:p>
        </p:txBody>
      </p:sp>
      <p:graphicFrame>
        <p:nvGraphicFramePr>
          <p:cNvPr id="2" name="グラフ 26"/>
          <p:cNvGraphicFramePr>
            <a:graphicFrameLocks/>
          </p:cNvGraphicFramePr>
          <p:nvPr/>
        </p:nvGraphicFramePr>
        <p:xfrm>
          <a:off x="282575" y="1319213"/>
          <a:ext cx="5549900" cy="4764087"/>
        </p:xfrm>
        <a:graphic>
          <a:graphicData uri="http://schemas.openxmlformats.org/drawingml/2006/chart">
            <c:chart xmlns:c="http://schemas.openxmlformats.org/drawingml/2006/chart" xmlns:r="http://schemas.openxmlformats.org/officeDocument/2006/relationships" r:id="rId3"/>
          </a:graphicData>
        </a:graphic>
      </p:graphicFrame>
      <p:sp>
        <p:nvSpPr>
          <p:cNvPr id="13323" name="テキスト ボックス 5"/>
          <p:cNvSpPr txBox="1">
            <a:spLocks noChangeArrowheads="1"/>
          </p:cNvSpPr>
          <p:nvPr/>
        </p:nvSpPr>
        <p:spPr bwMode="auto">
          <a:xfrm>
            <a:off x="2946400" y="2879725"/>
            <a:ext cx="1512888" cy="1077913"/>
          </a:xfrm>
          <a:prstGeom prst="rect">
            <a:avLst/>
          </a:prstGeom>
          <a:noFill/>
          <a:ln w="9525">
            <a:noFill/>
            <a:miter lim="800000"/>
            <a:headEnd/>
            <a:tailEnd/>
          </a:ln>
        </p:spPr>
        <p:txBody>
          <a:bodyPr>
            <a:spAutoFit/>
          </a:bodyPr>
          <a:lstStyle/>
          <a:p>
            <a:pPr eaLnBrk="1" hangingPunct="1"/>
            <a:r>
              <a:rPr lang="ja-JP" altLang="en-US" sz="3200">
                <a:solidFill>
                  <a:schemeClr val="bg1"/>
                </a:solidFill>
                <a:latin typeface="HGP創英角ｺﾞｼｯｸUB" pitchFamily="50" charset="-128"/>
                <a:ea typeface="HGP創英角ｺﾞｼｯｸUB" pitchFamily="50" charset="-128"/>
              </a:rPr>
              <a:t>ある</a:t>
            </a:r>
            <a:endParaRPr lang="en-US" altLang="ja-JP" sz="3200">
              <a:solidFill>
                <a:schemeClr val="bg1"/>
              </a:solidFill>
              <a:latin typeface="HGP創英角ｺﾞｼｯｸUB" pitchFamily="50" charset="-128"/>
              <a:ea typeface="HGP創英角ｺﾞｼｯｸUB" pitchFamily="50" charset="-128"/>
            </a:endParaRPr>
          </a:p>
          <a:p>
            <a:pPr eaLnBrk="1" hangingPunct="1"/>
            <a:r>
              <a:rPr lang="en-US" altLang="ja-JP" sz="3200">
                <a:solidFill>
                  <a:schemeClr val="bg1"/>
                </a:solidFill>
                <a:latin typeface="HGP創英角ｺﾞｼｯｸUB" pitchFamily="50" charset="-128"/>
                <a:ea typeface="HGP創英角ｺﾞｼｯｸUB" pitchFamily="50" charset="-128"/>
              </a:rPr>
              <a:t>32.5</a:t>
            </a:r>
            <a:r>
              <a:rPr lang="ja-JP" altLang="en-US" sz="3200">
                <a:solidFill>
                  <a:schemeClr val="bg1"/>
                </a:solidFill>
                <a:latin typeface="HGP創英角ｺﾞｼｯｸUB" pitchFamily="50" charset="-128"/>
                <a:ea typeface="HGP創英角ｺﾞｼｯｸUB" pitchFamily="50" charset="-128"/>
              </a:rPr>
              <a:t>％</a:t>
            </a:r>
          </a:p>
        </p:txBody>
      </p:sp>
      <p:sp>
        <p:nvSpPr>
          <p:cNvPr id="13324" name="テキスト ボックス 19"/>
          <p:cNvSpPr txBox="1">
            <a:spLocks noChangeArrowheads="1"/>
          </p:cNvSpPr>
          <p:nvPr/>
        </p:nvSpPr>
        <p:spPr bwMode="auto">
          <a:xfrm>
            <a:off x="1658938" y="4267200"/>
            <a:ext cx="1512887" cy="706438"/>
          </a:xfrm>
          <a:prstGeom prst="rect">
            <a:avLst/>
          </a:prstGeom>
          <a:noFill/>
          <a:ln w="9525">
            <a:noFill/>
            <a:miter lim="800000"/>
            <a:headEnd/>
            <a:tailEnd/>
          </a:ln>
        </p:spPr>
        <p:txBody>
          <a:bodyPr>
            <a:spAutoFit/>
          </a:bodyPr>
          <a:lstStyle/>
          <a:p>
            <a:pPr eaLnBrk="1" hangingPunct="1"/>
            <a:r>
              <a:rPr lang="ja-JP" altLang="en-US">
                <a:solidFill>
                  <a:schemeClr val="bg1"/>
                </a:solidFill>
                <a:latin typeface="HGP創英角ｺﾞｼｯｸUB" pitchFamily="50" charset="-128"/>
                <a:ea typeface="HGP創英角ｺﾞｼｯｸUB" pitchFamily="50" charset="-128"/>
              </a:rPr>
              <a:t>ない</a:t>
            </a:r>
            <a:endParaRPr lang="en-US" altLang="ja-JP">
              <a:solidFill>
                <a:schemeClr val="bg1"/>
              </a:solidFill>
              <a:latin typeface="HGP創英角ｺﾞｼｯｸUB" pitchFamily="50" charset="-128"/>
              <a:ea typeface="HGP創英角ｺﾞｼｯｸUB" pitchFamily="50" charset="-128"/>
            </a:endParaRPr>
          </a:p>
          <a:p>
            <a:pPr eaLnBrk="1" hangingPunct="1"/>
            <a:r>
              <a:rPr lang="en-US" altLang="ja-JP">
                <a:solidFill>
                  <a:schemeClr val="bg1"/>
                </a:solidFill>
                <a:latin typeface="HGP創英角ｺﾞｼｯｸUB" pitchFamily="50" charset="-128"/>
                <a:ea typeface="HGP創英角ｺﾞｼｯｸUB" pitchFamily="50" charset="-128"/>
              </a:rPr>
              <a:t>67.5</a:t>
            </a:r>
            <a:r>
              <a:rPr lang="ja-JP" altLang="en-US">
                <a:solidFill>
                  <a:schemeClr val="bg1"/>
                </a:solidFill>
                <a:latin typeface="HGP創英角ｺﾞｼｯｸUB" pitchFamily="50" charset="-128"/>
                <a:ea typeface="HGP創英角ｺﾞｼｯｸUB" pitchFamily="50" charset="-128"/>
              </a:rPr>
              <a:t>％</a:t>
            </a:r>
          </a:p>
        </p:txBody>
      </p:sp>
      <p:graphicFrame>
        <p:nvGraphicFramePr>
          <p:cNvPr id="4" name="グラフ 17"/>
          <p:cNvGraphicFramePr>
            <a:graphicFrameLocks/>
          </p:cNvGraphicFramePr>
          <p:nvPr/>
        </p:nvGraphicFramePr>
        <p:xfrm>
          <a:off x="5605463" y="2178050"/>
          <a:ext cx="4567237" cy="39385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表 7"/>
          <p:cNvGraphicFramePr>
            <a:graphicFrameLocks noGrp="1"/>
          </p:cNvGraphicFramePr>
          <p:nvPr/>
        </p:nvGraphicFramePr>
        <p:xfrm>
          <a:off x="5754688" y="5014913"/>
          <a:ext cx="4248151" cy="619125"/>
        </p:xfrm>
        <a:graphic>
          <a:graphicData uri="http://schemas.openxmlformats.org/drawingml/2006/table">
            <a:tbl>
              <a:tblPr>
                <a:tableStyleId>{5C22544A-7EE6-4342-B048-85BDC9FD1C3A}</a:tableStyleId>
              </a:tblPr>
              <a:tblGrid>
                <a:gridCol w="1183417">
                  <a:extLst>
                    <a:ext uri="{9D8B030D-6E8A-4147-A177-3AD203B41FA5}">
                      <a16:colId xmlns="" xmlns:a16="http://schemas.microsoft.com/office/drawing/2014/main" val="20000"/>
                    </a:ext>
                  </a:extLst>
                </a:gridCol>
                <a:gridCol w="1021578">
                  <a:extLst>
                    <a:ext uri="{9D8B030D-6E8A-4147-A177-3AD203B41FA5}">
                      <a16:colId xmlns="" xmlns:a16="http://schemas.microsoft.com/office/drawing/2014/main" val="20001"/>
                    </a:ext>
                  </a:extLst>
                </a:gridCol>
                <a:gridCol w="1021578">
                  <a:extLst>
                    <a:ext uri="{9D8B030D-6E8A-4147-A177-3AD203B41FA5}">
                      <a16:colId xmlns="" xmlns:a16="http://schemas.microsoft.com/office/drawing/2014/main" val="20002"/>
                    </a:ext>
                  </a:extLst>
                </a:gridCol>
                <a:gridCol w="1021578">
                  <a:extLst>
                    <a:ext uri="{9D8B030D-6E8A-4147-A177-3AD203B41FA5}">
                      <a16:colId xmlns="" xmlns:a16="http://schemas.microsoft.com/office/drawing/2014/main" val="20003"/>
                    </a:ext>
                  </a:extLst>
                </a:gridCol>
              </a:tblGrid>
              <a:tr h="171450">
                <a:tc>
                  <a:txBody>
                    <a:bodyPr/>
                    <a:lstStyle/>
                    <a:p>
                      <a:pPr algn="ctr" fontAlgn="ctr"/>
                      <a:r>
                        <a:rPr lang="ja-JP" altLang="en-US" sz="2000" u="none" strike="noStrike" dirty="0">
                          <a:effectLst/>
                          <a:latin typeface="HGP創英角ｺﾞｼｯｸUB" panose="020B0900000000000000" pitchFamily="50" charset="-128"/>
                          <a:ea typeface="HGP創英角ｺﾞｼｯｸUB" panose="020B0900000000000000" pitchFamily="50" charset="-128"/>
                        </a:rPr>
                        <a:t>何</a:t>
                      </a:r>
                      <a:r>
                        <a:rPr lang="ja-JP" altLang="en-US" sz="2000" u="none" strike="noStrike" dirty="0" smtClean="0">
                          <a:effectLst/>
                          <a:latin typeface="HGP創英角ｺﾞｼｯｸUB" panose="020B0900000000000000" pitchFamily="50" charset="-128"/>
                          <a:ea typeface="HGP創英角ｺﾞｼｯｸUB" panose="020B0900000000000000" pitchFamily="50" charset="-128"/>
                        </a:rPr>
                        <a:t>も</a:t>
                      </a:r>
                      <a:r>
                        <a:rPr lang="en-US" altLang="ja-JP" sz="2000" u="none" strike="noStrike" dirty="0" smtClean="0">
                          <a:effectLst/>
                          <a:latin typeface="HGP創英角ｺﾞｼｯｸUB" panose="020B0900000000000000" pitchFamily="50" charset="-128"/>
                          <a:ea typeface="HGP創英角ｺﾞｼｯｸUB" panose="020B0900000000000000" pitchFamily="50" charset="-128"/>
                        </a:rPr>
                        <a:t/>
                      </a:r>
                      <a:br>
                        <a:rPr lang="en-US" altLang="ja-JP" sz="2000" u="none" strike="noStrike" dirty="0" smtClean="0">
                          <a:effectLst/>
                          <a:latin typeface="HGP創英角ｺﾞｼｯｸUB" panose="020B0900000000000000" pitchFamily="50" charset="-128"/>
                          <a:ea typeface="HGP創英角ｺﾞｼｯｸUB" panose="020B0900000000000000" pitchFamily="50" charset="-128"/>
                        </a:rPr>
                      </a:br>
                      <a:r>
                        <a:rPr lang="ja-JP" altLang="en-US" sz="2000" u="none" strike="noStrike" dirty="0" smtClean="0">
                          <a:effectLst/>
                          <a:latin typeface="HGP創英角ｺﾞｼｯｸUB" panose="020B0900000000000000" pitchFamily="50" charset="-128"/>
                          <a:ea typeface="HGP創英角ｺﾞｼｯｸUB" panose="020B0900000000000000" pitchFamily="50" charset="-128"/>
                        </a:rPr>
                        <a:t>しなかった</a:t>
                      </a:r>
                      <a:endParaRPr lang="ja-JP" altLang="en-US" sz="20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9524" marR="9524"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ja-JP" altLang="en-US" sz="1600" u="none" strike="noStrike" dirty="0">
                          <a:effectLst/>
                          <a:latin typeface="HGP創英角ｺﾞｼｯｸUB" panose="020B0900000000000000" pitchFamily="50" charset="-128"/>
                          <a:ea typeface="HGP創英角ｺﾞｼｯｸUB" panose="020B0900000000000000" pitchFamily="50" charset="-128"/>
                        </a:rPr>
                        <a:t>同僚</a:t>
                      </a:r>
                      <a:r>
                        <a:rPr lang="ja-JP" altLang="en-US" sz="1600" u="none" strike="noStrike" dirty="0" smtClean="0">
                          <a:effectLst/>
                          <a:latin typeface="HGP創英角ｺﾞｼｯｸUB" panose="020B0900000000000000" pitchFamily="50" charset="-128"/>
                          <a:ea typeface="HGP創英角ｺﾞｼｯｸUB" panose="020B0900000000000000" pitchFamily="50" charset="-128"/>
                        </a:rPr>
                        <a:t>に</a:t>
                      </a:r>
                      <a:r>
                        <a:rPr lang="en-US" altLang="ja-JP" sz="1600" u="none" strike="noStrike" dirty="0" smtClean="0">
                          <a:effectLst/>
                          <a:latin typeface="HGP創英角ｺﾞｼｯｸUB" panose="020B0900000000000000" pitchFamily="50" charset="-128"/>
                          <a:ea typeface="HGP創英角ｺﾞｼｯｸUB" panose="020B0900000000000000" pitchFamily="50" charset="-128"/>
                        </a:rPr>
                        <a:t/>
                      </a:r>
                      <a:br>
                        <a:rPr lang="en-US" altLang="ja-JP" sz="1600" u="none" strike="noStrike" dirty="0" smtClean="0">
                          <a:effectLst/>
                          <a:latin typeface="HGP創英角ｺﾞｼｯｸUB" panose="020B0900000000000000" pitchFamily="50" charset="-128"/>
                          <a:ea typeface="HGP創英角ｺﾞｼｯｸUB" panose="020B0900000000000000" pitchFamily="50" charset="-128"/>
                        </a:rPr>
                      </a:br>
                      <a:r>
                        <a:rPr lang="ja-JP" altLang="en-US" sz="1600" u="none" strike="noStrike" dirty="0" smtClean="0">
                          <a:effectLst/>
                          <a:latin typeface="HGP創英角ｺﾞｼｯｸUB" panose="020B0900000000000000" pitchFamily="50" charset="-128"/>
                          <a:ea typeface="HGP創英角ｺﾞｼｯｸUB" panose="020B0900000000000000" pitchFamily="50" charset="-128"/>
                        </a:rPr>
                        <a:t>相談</a:t>
                      </a:r>
                      <a:endParaRPr lang="ja-JP" altLang="en-US"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9524" marR="9524"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ja-JP" altLang="en-US" sz="1600" u="none" strike="noStrike" dirty="0">
                          <a:effectLst/>
                          <a:latin typeface="HGP創英角ｺﾞｼｯｸUB" panose="020B0900000000000000" pitchFamily="50" charset="-128"/>
                          <a:ea typeface="HGP創英角ｺﾞｼｯｸUB" panose="020B0900000000000000" pitchFamily="50" charset="-128"/>
                        </a:rPr>
                        <a:t>上司</a:t>
                      </a:r>
                      <a:r>
                        <a:rPr lang="ja-JP" altLang="en-US" sz="1600" u="none" strike="noStrike" dirty="0" smtClean="0">
                          <a:effectLst/>
                          <a:latin typeface="HGP創英角ｺﾞｼｯｸUB" panose="020B0900000000000000" pitchFamily="50" charset="-128"/>
                          <a:ea typeface="HGP創英角ｺﾞｼｯｸUB" panose="020B0900000000000000" pitchFamily="50" charset="-128"/>
                        </a:rPr>
                        <a:t>に</a:t>
                      </a:r>
                      <a:r>
                        <a:rPr lang="en-US" altLang="ja-JP" sz="1600" u="none" strike="noStrike" dirty="0" smtClean="0">
                          <a:effectLst/>
                          <a:latin typeface="HGP創英角ｺﾞｼｯｸUB" panose="020B0900000000000000" pitchFamily="50" charset="-128"/>
                          <a:ea typeface="HGP創英角ｺﾞｼｯｸUB" panose="020B0900000000000000" pitchFamily="50" charset="-128"/>
                        </a:rPr>
                        <a:t/>
                      </a:r>
                      <a:br>
                        <a:rPr lang="en-US" altLang="ja-JP" sz="1600" u="none" strike="noStrike" dirty="0" smtClean="0">
                          <a:effectLst/>
                          <a:latin typeface="HGP創英角ｺﾞｼｯｸUB" panose="020B0900000000000000" pitchFamily="50" charset="-128"/>
                          <a:ea typeface="HGP創英角ｺﾞｼｯｸUB" panose="020B0900000000000000" pitchFamily="50" charset="-128"/>
                        </a:rPr>
                      </a:br>
                      <a:r>
                        <a:rPr lang="ja-JP" altLang="en-US" sz="1600" u="none" strike="noStrike" dirty="0" smtClean="0">
                          <a:effectLst/>
                          <a:latin typeface="HGP創英角ｺﾞｼｯｸUB" panose="020B0900000000000000" pitchFamily="50" charset="-128"/>
                          <a:ea typeface="HGP創英角ｺﾞｼｯｸUB" panose="020B0900000000000000" pitchFamily="50" charset="-128"/>
                        </a:rPr>
                        <a:t>相談</a:t>
                      </a:r>
                      <a:endParaRPr lang="ja-JP" altLang="en-US"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9524" marR="9524"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ja-JP" altLang="en-US" sz="1600" u="none" strike="noStrike" dirty="0">
                          <a:effectLst/>
                          <a:latin typeface="HGP創英角ｺﾞｼｯｸUB" panose="020B0900000000000000" pitchFamily="50" charset="-128"/>
                          <a:ea typeface="HGP創英角ｺﾞｼｯｸUB" panose="020B0900000000000000" pitchFamily="50" charset="-128"/>
                        </a:rPr>
                        <a:t>会社</a:t>
                      </a:r>
                      <a:r>
                        <a:rPr lang="ja-JP" altLang="en-US" sz="1600" u="none" strike="noStrike" dirty="0" smtClean="0">
                          <a:effectLst/>
                          <a:latin typeface="HGP創英角ｺﾞｼｯｸUB" panose="020B0900000000000000" pitchFamily="50" charset="-128"/>
                          <a:ea typeface="HGP創英角ｺﾞｼｯｸUB" panose="020B0900000000000000" pitchFamily="50" charset="-128"/>
                        </a:rPr>
                        <a:t>を</a:t>
                      </a:r>
                      <a:r>
                        <a:rPr lang="en-US" altLang="ja-JP" sz="1600" u="none" strike="noStrike" dirty="0" smtClean="0">
                          <a:effectLst/>
                          <a:latin typeface="HGP創英角ｺﾞｼｯｸUB" panose="020B0900000000000000" pitchFamily="50" charset="-128"/>
                          <a:ea typeface="HGP創英角ｺﾞｼｯｸUB" panose="020B0900000000000000" pitchFamily="50" charset="-128"/>
                        </a:rPr>
                        <a:t/>
                      </a:r>
                      <a:br>
                        <a:rPr lang="en-US" altLang="ja-JP" sz="1600" u="none" strike="noStrike" dirty="0" smtClean="0">
                          <a:effectLst/>
                          <a:latin typeface="HGP創英角ｺﾞｼｯｸUB" panose="020B0900000000000000" pitchFamily="50" charset="-128"/>
                          <a:ea typeface="HGP創英角ｺﾞｼｯｸUB" panose="020B0900000000000000" pitchFamily="50" charset="-128"/>
                        </a:rPr>
                      </a:br>
                      <a:r>
                        <a:rPr lang="ja-JP" altLang="en-US" sz="1600" u="none" strike="noStrike" dirty="0" smtClean="0">
                          <a:effectLst/>
                          <a:latin typeface="HGP創英角ｺﾞｼｯｸUB" panose="020B0900000000000000" pitchFamily="50" charset="-128"/>
                          <a:ea typeface="HGP創英角ｺﾞｼｯｸUB" panose="020B0900000000000000" pitchFamily="50" charset="-128"/>
                        </a:rPr>
                        <a:t>退職</a:t>
                      </a:r>
                      <a:endParaRPr lang="ja-JP" altLang="en-US" sz="1600" b="0" i="0" u="none" strike="noStrike" dirty="0">
                        <a:solidFill>
                          <a:srgbClr val="000000"/>
                        </a:solidFill>
                        <a:effectLst/>
                        <a:latin typeface="HGP創英角ｺﾞｼｯｸUB" panose="020B0900000000000000" pitchFamily="50" charset="-128"/>
                        <a:ea typeface="HGP創英角ｺﾞｼｯｸUB" panose="020B0900000000000000" pitchFamily="50" charset="-128"/>
                      </a:endParaRPr>
                    </a:p>
                  </a:txBody>
                  <a:tcPr marL="9524" marR="9524"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29" name="正方形/長方形 28"/>
          <p:cNvSpPr/>
          <p:nvPr/>
        </p:nvSpPr>
        <p:spPr>
          <a:xfrm>
            <a:off x="5251450" y="6061075"/>
            <a:ext cx="5056188"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400" dirty="0">
                <a:solidFill>
                  <a:schemeClr val="tx1"/>
                </a:solidFill>
              </a:rPr>
              <a:t>　（平成</a:t>
            </a:r>
            <a:r>
              <a:rPr lang="en-US" altLang="ja-JP" sz="1400" dirty="0">
                <a:solidFill>
                  <a:schemeClr val="tx1"/>
                </a:solidFill>
              </a:rPr>
              <a:t>28</a:t>
            </a:r>
            <a:r>
              <a:rPr lang="ja-JP" altLang="en-US" sz="1400" dirty="0">
                <a:solidFill>
                  <a:schemeClr val="tx1"/>
                </a:solidFill>
              </a:rPr>
              <a:t>年度　厚生労働省</a:t>
            </a:r>
            <a:endParaRPr lang="en-US" altLang="ja-JP" sz="1400" dirty="0">
              <a:solidFill>
                <a:schemeClr val="tx1"/>
              </a:solidFill>
            </a:endParaRPr>
          </a:p>
          <a:p>
            <a:pPr algn="r">
              <a:defRPr/>
            </a:pPr>
            <a:r>
              <a:rPr lang="ja-JP" altLang="en-US" sz="1400" dirty="0">
                <a:solidFill>
                  <a:schemeClr val="tx1"/>
                </a:solidFill>
              </a:rPr>
              <a:t>「職場のパワーハラスメントに関する実態調査」従業員調査より）</a:t>
            </a:r>
            <a:endParaRPr lang="en-US" altLang="ja-JP" sz="1400" dirty="0">
              <a:solidFill>
                <a:schemeClr val="tx1"/>
              </a:solidFill>
            </a:endParaRPr>
          </a:p>
          <a:p>
            <a:pPr algn="r" eaLnBrk="1" hangingPunct="1">
              <a:defRPr/>
            </a:pPr>
            <a:r>
              <a:rPr lang="ja-JP" altLang="en-US" sz="1400" dirty="0">
                <a:solidFill>
                  <a:schemeClr val="tx1"/>
                </a:solidFill>
              </a:rPr>
              <a:t>（回答：</a:t>
            </a:r>
            <a:r>
              <a:rPr lang="en-US" altLang="ja-JP" sz="1400" dirty="0">
                <a:solidFill>
                  <a:schemeClr val="tx1"/>
                </a:solidFill>
              </a:rPr>
              <a:t>3,250</a:t>
            </a:r>
            <a:r>
              <a:rPr lang="ja-JP" altLang="en-US" sz="1400" dirty="0">
                <a:solidFill>
                  <a:schemeClr val="tx1"/>
                </a:solidFill>
              </a:rPr>
              <a:t>人（過去３年間にパワハラを受けたと回答した者））</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p:txBody>
          <a:bodyPr/>
          <a:lstStyle/>
          <a:p>
            <a:pPr eaLnBrk="1" hangingPunct="1"/>
            <a:r>
              <a:rPr lang="en-US" altLang="ja-JP" smtClean="0">
                <a:latin typeface="メイリオ" pitchFamily="50" charset="-128"/>
                <a:ea typeface="メイリオ" pitchFamily="50" charset="-128"/>
              </a:rPr>
              <a:t>1-1.</a:t>
            </a:r>
            <a:r>
              <a:rPr lang="ja-JP" altLang="en-US" smtClean="0">
                <a:latin typeface="メイリオ" pitchFamily="50" charset="-128"/>
                <a:ea typeface="メイリオ" pitchFamily="50" charset="-128"/>
              </a:rPr>
              <a:t>　パワーハラスメントの現状（２）</a:t>
            </a:r>
          </a:p>
        </p:txBody>
      </p:sp>
      <p:sp>
        <p:nvSpPr>
          <p:cNvPr id="15363" name="テキスト ボックス 6"/>
          <p:cNvSpPr txBox="1">
            <a:spLocks noChangeArrowheads="1"/>
          </p:cNvSpPr>
          <p:nvPr/>
        </p:nvSpPr>
        <p:spPr bwMode="auto">
          <a:xfrm>
            <a:off x="654050" y="1155700"/>
            <a:ext cx="8845550" cy="412750"/>
          </a:xfrm>
          <a:prstGeom prst="rect">
            <a:avLst/>
          </a:prstGeom>
          <a:solidFill>
            <a:schemeClr val="bg1"/>
          </a:solidFill>
          <a:ln w="9525">
            <a:noFill/>
            <a:miter lim="800000"/>
            <a:headEnd/>
            <a:tailEnd/>
          </a:ln>
        </p:spPr>
        <p:txBody>
          <a:bodyPr>
            <a:spAutoFit/>
          </a:bodyPr>
          <a:lstStyle/>
          <a:p>
            <a:pPr marL="269875" indent="-269875" eaLnBrk="1" hangingPunct="1">
              <a:lnSpc>
                <a:spcPts val="2500"/>
              </a:lnSpc>
              <a:spcBef>
                <a:spcPct val="20000"/>
              </a:spcBef>
              <a:buClr>
                <a:srgbClr val="B5993E"/>
              </a:buClr>
              <a:buFont typeface="Wingdings" pitchFamily="2" charset="2"/>
              <a:buChar char="n"/>
            </a:pPr>
            <a:r>
              <a:rPr lang="ja-JP" altLang="en-US">
                <a:latin typeface="メイリオ" pitchFamily="50" charset="-128"/>
                <a:ea typeface="メイリオ" pitchFamily="50" charset="-128"/>
              </a:rPr>
              <a:t>都道府県労働局に寄せられた企業と労働者の紛争に関する相談の状況</a:t>
            </a:r>
          </a:p>
        </p:txBody>
      </p:sp>
      <p:sp>
        <p:nvSpPr>
          <p:cNvPr id="11" name="正方形/長方形 10"/>
          <p:cNvSpPr/>
          <p:nvPr/>
        </p:nvSpPr>
        <p:spPr>
          <a:xfrm>
            <a:off x="4632325" y="5916613"/>
            <a:ext cx="5256213" cy="287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ja-JP" altLang="en-US" sz="1400" dirty="0">
                <a:solidFill>
                  <a:schemeClr val="tx1"/>
                </a:solidFill>
              </a:rPr>
              <a:t>（厚生労働省「平成</a:t>
            </a:r>
            <a:r>
              <a:rPr lang="en-US" altLang="ja-JP" sz="1400" dirty="0">
                <a:solidFill>
                  <a:schemeClr val="tx1"/>
                </a:solidFill>
              </a:rPr>
              <a:t>30</a:t>
            </a:r>
            <a:r>
              <a:rPr lang="ja-JP" altLang="en-US" sz="1400" dirty="0">
                <a:solidFill>
                  <a:schemeClr val="tx1"/>
                </a:solidFill>
              </a:rPr>
              <a:t>年度個別労働紛争解決制度施行状況」より）</a:t>
            </a:r>
          </a:p>
        </p:txBody>
      </p:sp>
      <p:pic>
        <p:nvPicPr>
          <p:cNvPr id="15365" name="Picture 10"/>
          <p:cNvPicPr>
            <a:picLocks noChangeAspect="1" noChangeArrowheads="1"/>
          </p:cNvPicPr>
          <p:nvPr/>
        </p:nvPicPr>
        <p:blipFill>
          <a:blip r:embed="rId3"/>
          <a:srcRect/>
          <a:stretch>
            <a:fillRect/>
          </a:stretch>
        </p:blipFill>
        <p:spPr bwMode="auto">
          <a:xfrm>
            <a:off x="598488" y="1804988"/>
            <a:ext cx="9163050" cy="395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p:txBody>
          <a:bodyPr/>
          <a:lstStyle/>
          <a:p>
            <a:pPr eaLnBrk="1" hangingPunct="1"/>
            <a:r>
              <a:rPr lang="en-US" altLang="ja-JP" smtClean="0">
                <a:latin typeface="メイリオ" pitchFamily="50" charset="-128"/>
                <a:ea typeface="メイリオ" pitchFamily="50" charset="-128"/>
              </a:rPr>
              <a:t>1-2.</a:t>
            </a:r>
            <a:r>
              <a:rPr lang="ja-JP" altLang="en-US" smtClean="0">
                <a:latin typeface="メイリオ" pitchFamily="50" charset="-128"/>
                <a:ea typeface="メイリオ" pitchFamily="50" charset="-128"/>
              </a:rPr>
              <a:t>　職場におけるパワーハラスメントとは？</a:t>
            </a:r>
            <a:endParaRPr lang="ja-JP" altLang="en-US" smtClean="0">
              <a:solidFill>
                <a:srgbClr val="FF0000"/>
              </a:solidFill>
              <a:latin typeface="メイリオ" pitchFamily="50" charset="-128"/>
              <a:ea typeface="メイリオ" pitchFamily="50" charset="-128"/>
            </a:endParaRPr>
          </a:p>
        </p:txBody>
      </p:sp>
      <p:sp>
        <p:nvSpPr>
          <p:cNvPr id="3" name="コンテンツ プレースホルダー 2"/>
          <p:cNvSpPr>
            <a:spLocks noGrp="1"/>
          </p:cNvSpPr>
          <p:nvPr>
            <p:ph sz="quarter" idx="11"/>
          </p:nvPr>
        </p:nvSpPr>
        <p:spPr>
          <a:xfrm>
            <a:off x="498475" y="1020763"/>
            <a:ext cx="9648825" cy="5616575"/>
          </a:xfrm>
        </p:spPr>
        <p:txBody>
          <a:bodyPr/>
          <a:lstStyle/>
          <a:p>
            <a:pPr marL="90488" indent="0" eaLnBrk="1" hangingPunct="1">
              <a:spcBef>
                <a:spcPts val="0"/>
              </a:spcBef>
              <a:spcAft>
                <a:spcPts val="1200"/>
              </a:spcAft>
              <a:buFont typeface="Wingdings" pitchFamily="2" charset="2"/>
              <a:buNone/>
              <a:defRPr/>
            </a:pPr>
            <a:r>
              <a:rPr lang="ja-JP" altLang="en-US" sz="24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職場におけるパワーハラスメントとは、改正労働施策総合推進法</a:t>
            </a:r>
            <a:r>
              <a:rPr lang="ja-JP" altLang="en-US" sz="24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（令和元年６月５日公布）により、</a:t>
            </a:r>
            <a:r>
              <a:rPr lang="ja-JP" altLang="en-US" sz="24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以下の３つの要素をすべて満たすものとしています。</a:t>
            </a:r>
            <a:endParaRPr lang="en-US" altLang="ja-JP" sz="24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marL="90488" indent="0" eaLnBrk="1" hangingPunct="1">
              <a:spcBef>
                <a:spcPts val="0"/>
              </a:spcBef>
              <a:spcAft>
                <a:spcPts val="1200"/>
              </a:spcAft>
              <a:buFont typeface="Wingdings" pitchFamily="2" charset="2"/>
              <a:buNone/>
              <a:defRPr/>
            </a:pPr>
            <a:r>
              <a:rPr lang="ja-JP" altLang="en-US" sz="24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① 優越的な関係を背景とした言動であって</a:t>
            </a:r>
            <a:endParaRPr lang="en-US" altLang="ja-JP" sz="24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marL="90488" indent="0" eaLnBrk="1" hangingPunct="1">
              <a:spcBef>
                <a:spcPts val="0"/>
              </a:spcBef>
              <a:spcAft>
                <a:spcPts val="1200"/>
              </a:spcAft>
              <a:buFont typeface="Wingdings" pitchFamily="2" charset="2"/>
              <a:buNone/>
              <a:defRPr/>
            </a:pPr>
            <a:r>
              <a:rPr lang="ja-JP" altLang="en-US" sz="24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② 業務上必要かつ相当な範囲を超えたものにより</a:t>
            </a:r>
            <a:endParaRPr lang="en-US" altLang="ja-JP" sz="24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marL="90488" indent="0" eaLnBrk="1" hangingPunct="1">
              <a:spcBef>
                <a:spcPts val="0"/>
              </a:spcBef>
              <a:spcAft>
                <a:spcPts val="1200"/>
              </a:spcAft>
              <a:buFont typeface="Wingdings" pitchFamily="2" charset="2"/>
              <a:buNone/>
              <a:defRPr/>
            </a:pPr>
            <a:r>
              <a:rPr lang="ja-JP" altLang="en-US" sz="24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③ 労働者の就業環境が害されること</a:t>
            </a:r>
            <a:endParaRPr lang="en-US" altLang="ja-JP" sz="24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marL="376238" indent="-285750" eaLnBrk="1" hangingPunct="1">
              <a:spcBef>
                <a:spcPts val="0"/>
              </a:spcBef>
              <a:spcAft>
                <a:spcPts val="1200"/>
              </a:spcAft>
              <a:buFont typeface="Wingdings" pitchFamily="2" charset="2"/>
              <a:buChar char="ü"/>
              <a:defRPr/>
            </a:pPr>
            <a:r>
              <a:rPr lang="ja-JP" altLang="en-US" sz="16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改正法では、パワーハラスメント</a:t>
            </a:r>
            <a:r>
              <a:rPr lang="ja-JP" altLang="en-US"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防止のため、</a:t>
            </a:r>
            <a:r>
              <a:rPr lang="ja-JP" altLang="en-US" sz="2000"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相談体制の整備等の雇用管理上必要な措置を講じること</a:t>
            </a:r>
            <a:r>
              <a:rPr lang="ja-JP" altLang="en-US"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を事業主に</a:t>
            </a:r>
            <a:r>
              <a:rPr lang="ja-JP" altLang="en-US" sz="20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義務付けており、</a:t>
            </a:r>
            <a:r>
              <a:rPr lang="ja-JP" altLang="en-US" sz="20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令和２年６月１日</a:t>
            </a:r>
            <a:r>
              <a:rPr lang="ja-JP" altLang="en-US"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（中小事業主は令和４年４月１日）</a:t>
            </a:r>
            <a:r>
              <a:rPr lang="ja-JP" altLang="en-US" sz="20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en-US"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施行されます</a:t>
            </a:r>
            <a:r>
              <a:rPr lang="ja-JP" altLang="en-US" sz="20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0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marL="376238" indent="-285750" eaLnBrk="1" hangingPunct="1">
              <a:spcBef>
                <a:spcPts val="0"/>
              </a:spcBef>
              <a:spcAft>
                <a:spcPts val="1200"/>
              </a:spcAft>
              <a:buFont typeface="Wingdings" pitchFamily="2" charset="2"/>
              <a:buChar char="ü"/>
              <a:defRPr/>
            </a:pPr>
            <a:r>
              <a:rPr lang="ja-JP" altLang="en-US" sz="20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パワーハラスメント</a:t>
            </a:r>
            <a:r>
              <a:rPr lang="ja-JP" altLang="en-US"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に対する基本的な考え方</a:t>
            </a:r>
            <a:r>
              <a:rPr lang="ja-JP" altLang="en-US" sz="20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や該当する</a:t>
            </a:r>
            <a:r>
              <a:rPr lang="en-US" altLang="ja-JP" sz="20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しないと考えられる例、</a:t>
            </a:r>
            <a:r>
              <a:rPr lang="ja-JP" altLang="en-US" sz="2000"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事業主が講ずべき雇用管理上の措置の具体的な内容等については</a:t>
            </a:r>
            <a:r>
              <a:rPr lang="ja-JP" altLang="en-US" sz="20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、「事業主が職場における優越的な関係を背景とした言動に起因する問題に関して雇用管理上講ずべき措置等についての指針」で示しています。</a:t>
            </a:r>
            <a:endParaRPr lang="en-US" altLang="ja-JP" sz="2000" dirty="0" smtClean="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eaLnBrk="1" hangingPunct="1">
              <a:defRPr/>
            </a:pP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13746" y="1570445"/>
            <a:ext cx="6121323" cy="256748"/>
          </a:xfrm>
          <a:custGeom>
            <a:avLst/>
            <a:gdLst>
              <a:gd name="connsiteX0" fmla="*/ 0 w 8870819"/>
              <a:gd name="connsiteY0" fmla="*/ 0 h 369332"/>
              <a:gd name="connsiteX1" fmla="*/ 8870819 w 8870819"/>
              <a:gd name="connsiteY1" fmla="*/ 0 h 369332"/>
              <a:gd name="connsiteX2" fmla="*/ 8870819 w 8870819"/>
              <a:gd name="connsiteY2" fmla="*/ 369332 h 369332"/>
              <a:gd name="connsiteX3" fmla="*/ 0 w 8870819"/>
              <a:gd name="connsiteY3" fmla="*/ 369332 h 369332"/>
              <a:gd name="connsiteX4" fmla="*/ 0 w 8870819"/>
              <a:gd name="connsiteY4" fmla="*/ 0 h 369332"/>
              <a:gd name="connsiteX0" fmla="*/ 0 w 8906914"/>
              <a:gd name="connsiteY0" fmla="*/ 0 h 369332"/>
              <a:gd name="connsiteX1" fmla="*/ 8906914 w 8906914"/>
              <a:gd name="connsiteY1" fmla="*/ 0 h 369332"/>
              <a:gd name="connsiteX2" fmla="*/ 8870819 w 8906914"/>
              <a:gd name="connsiteY2" fmla="*/ 369332 h 369332"/>
              <a:gd name="connsiteX3" fmla="*/ 0 w 8906914"/>
              <a:gd name="connsiteY3" fmla="*/ 369332 h 369332"/>
              <a:gd name="connsiteX4" fmla="*/ 0 w 8906914"/>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6914" h="369332">
                <a:moveTo>
                  <a:pt x="0" y="0"/>
                </a:moveTo>
                <a:lnTo>
                  <a:pt x="8906914" y="0"/>
                </a:lnTo>
                <a:lnTo>
                  <a:pt x="8870819" y="369332"/>
                </a:lnTo>
                <a:lnTo>
                  <a:pt x="0" y="369332"/>
                </a:lnTo>
                <a:lnTo>
                  <a:pt x="0" y="0"/>
                </a:lnTo>
                <a:close/>
              </a:path>
            </a:pathLst>
          </a:custGeom>
          <a:solidFill>
            <a:schemeClr val="accent5">
              <a:lumMod val="40000"/>
              <a:lumOff val="60000"/>
            </a:schemeClr>
          </a:solidFill>
        </p:spPr>
        <p:txBody>
          <a:bodyPr lIns="69553" tIns="0" rIns="69553" bIns="34776">
            <a:spAutoFit/>
          </a:bodyPr>
          <a:lstStyle/>
          <a:p>
            <a:pPr defTabSz="954253" eaLnBrk="1" fontAlgn="auto" hangingPunct="1">
              <a:spcBef>
                <a:spcPts val="0"/>
              </a:spcBef>
              <a:spcAft>
                <a:spcPts val="0"/>
              </a:spcAft>
              <a:defRPr/>
            </a:pPr>
            <a:r>
              <a:rPr lang="ja-JP" altLang="en-US" sz="1377" dirty="0">
                <a:solidFill>
                  <a:prstClr val="black"/>
                </a:solidFill>
                <a:latin typeface="ＤＦ平成ゴシック体W5" panose="020B0509000000000000" pitchFamily="49" charset="-128"/>
                <a:ea typeface="ＤＦ平成ゴシック体W5" panose="020B0509000000000000" pitchFamily="49" charset="-128"/>
              </a:rPr>
              <a:t>（１）国の施策にハラスメント対策を明記（労働施策総合推進法）</a:t>
            </a:r>
            <a:endParaRPr lang="ja-JP" altLang="en-US" sz="1377" strike="sngStrike" dirty="0">
              <a:solidFill>
                <a:prstClr val="black"/>
              </a:solidFill>
              <a:latin typeface="ＤＦ平成ゴシック体W5" panose="020B0509000000000000" pitchFamily="49" charset="-128"/>
              <a:ea typeface="ＤＦ平成ゴシック体W5" panose="020B0509000000000000" pitchFamily="49" charset="-128"/>
            </a:endParaRPr>
          </a:p>
        </p:txBody>
      </p:sp>
      <p:sp>
        <p:nvSpPr>
          <p:cNvPr id="7" name="テキスト ボックス 6"/>
          <p:cNvSpPr txBox="1"/>
          <p:nvPr/>
        </p:nvSpPr>
        <p:spPr>
          <a:xfrm>
            <a:off x="522288" y="1803400"/>
            <a:ext cx="9126537" cy="515938"/>
          </a:xfrm>
          <a:prstGeom prst="rect">
            <a:avLst/>
          </a:prstGeom>
          <a:noFill/>
        </p:spPr>
        <p:txBody>
          <a:bodyPr>
            <a:spAutoFit/>
          </a:bodyPr>
          <a:lstStyle/>
          <a:p>
            <a:pPr marL="106259" indent="-425035" defTabSz="954253" eaLnBrk="1" fontAlgn="auto" hangingPunct="1">
              <a:spcBef>
                <a:spcPts val="0"/>
              </a:spcBef>
              <a:spcAft>
                <a:spcPts val="0"/>
              </a:spcAft>
              <a:defRPr/>
            </a:pPr>
            <a:r>
              <a:rPr lang="ja-JP" altLang="en-US" sz="1377" dirty="0">
                <a:solidFill>
                  <a:prstClr val="black"/>
                </a:solidFill>
                <a:latin typeface="Calibri"/>
                <a:ea typeface="ＭＳ Ｐゴシック" panose="020B0600070205080204" pitchFamily="50" charset="-128"/>
              </a:rPr>
              <a:t>○　国の施策に</a:t>
            </a:r>
            <a:r>
              <a:rPr lang="ja-JP" altLang="en-US" sz="1377" b="1" u="sng" dirty="0">
                <a:solidFill>
                  <a:prstClr val="black"/>
                </a:solidFill>
                <a:latin typeface="Calibri"/>
                <a:ea typeface="ＭＳ Ｐゴシック" panose="020B0600070205080204" pitchFamily="50" charset="-128"/>
              </a:rPr>
              <a:t>「職場における労働者の就業環境を害する言動に起因する問題の解決の促進」（ハラスメント対策）を明記</a:t>
            </a:r>
            <a:r>
              <a:rPr lang="ja-JP" altLang="en-US" sz="1377" dirty="0">
                <a:solidFill>
                  <a:prstClr val="black"/>
                </a:solidFill>
                <a:latin typeface="Calibri"/>
                <a:ea typeface="ＭＳ Ｐゴシック" panose="020B0600070205080204" pitchFamily="50" charset="-128"/>
              </a:rPr>
              <a:t>する。</a:t>
            </a:r>
          </a:p>
        </p:txBody>
      </p:sp>
      <p:sp>
        <p:nvSpPr>
          <p:cNvPr id="12" name="テキスト ボックス 11"/>
          <p:cNvSpPr txBox="1"/>
          <p:nvPr/>
        </p:nvSpPr>
        <p:spPr>
          <a:xfrm>
            <a:off x="514350" y="2405063"/>
            <a:ext cx="5568950" cy="247650"/>
          </a:xfrm>
          <a:prstGeom prst="rect">
            <a:avLst/>
          </a:prstGeom>
          <a:solidFill>
            <a:schemeClr val="accent5">
              <a:lumMod val="40000"/>
              <a:lumOff val="60000"/>
            </a:schemeClr>
          </a:solidFill>
        </p:spPr>
        <p:txBody>
          <a:bodyPr lIns="69553" tIns="0" rIns="69553" bIns="34776">
            <a:spAutoFit/>
          </a:bodyPr>
          <a:lstStyle/>
          <a:p>
            <a:pPr defTabSz="954253" eaLnBrk="1" fontAlgn="auto" hangingPunct="1">
              <a:spcBef>
                <a:spcPts val="0"/>
              </a:spcBef>
              <a:spcAft>
                <a:spcPts val="0"/>
              </a:spcAft>
              <a:defRPr/>
            </a:pPr>
            <a:r>
              <a:rPr lang="ja-JP" altLang="en-US" sz="1377" dirty="0">
                <a:solidFill>
                  <a:prstClr val="black"/>
                </a:solidFill>
                <a:latin typeface="ＤＦ平成ゴシック体W5" panose="020B0509000000000000" pitchFamily="49" charset="-128"/>
                <a:ea typeface="ＤＦ平成ゴシック体W5" panose="020B0509000000000000" pitchFamily="49" charset="-128"/>
              </a:rPr>
              <a:t>（２）パワーハラスメント防止対策の法制化（労働施策総合推進法）</a:t>
            </a:r>
          </a:p>
        </p:txBody>
      </p:sp>
      <p:sp>
        <p:nvSpPr>
          <p:cNvPr id="15" name="テキスト ボックス 14"/>
          <p:cNvSpPr txBox="1"/>
          <p:nvPr/>
        </p:nvSpPr>
        <p:spPr>
          <a:xfrm>
            <a:off x="521943" y="2655085"/>
            <a:ext cx="9178708" cy="1921232"/>
          </a:xfrm>
          <a:prstGeom prst="rect">
            <a:avLst/>
          </a:prstGeom>
          <a:noFill/>
        </p:spPr>
        <p:txBody>
          <a:bodyPr>
            <a:spAutoFit/>
          </a:bodyPr>
          <a:lstStyle/>
          <a:p>
            <a:pPr defTabSz="954253" eaLnBrk="1" fontAlgn="auto" hangingPunct="1">
              <a:spcBef>
                <a:spcPts val="0"/>
              </a:spcBef>
              <a:spcAft>
                <a:spcPts val="0"/>
              </a:spcAft>
              <a:defRPr/>
            </a:pPr>
            <a:r>
              <a:rPr lang="ja-JP" altLang="en-US" sz="1377" dirty="0">
                <a:solidFill>
                  <a:prstClr val="black"/>
                </a:solidFill>
                <a:latin typeface="Calibri"/>
                <a:ea typeface="ＭＳ Ｐゴシック" panose="020B0600070205080204" pitchFamily="50" charset="-128"/>
              </a:rPr>
              <a:t>○　パワーハラスメントとは、</a:t>
            </a:r>
            <a:r>
              <a:rPr lang="ja-JP" altLang="en-US" sz="1377" b="1" u="sng" dirty="0">
                <a:solidFill>
                  <a:prstClr val="black"/>
                </a:solidFill>
                <a:latin typeface="Calibri"/>
                <a:ea typeface="ＭＳ Ｐゴシック" panose="020B0600070205080204" pitchFamily="50" charset="-128"/>
              </a:rPr>
              <a:t>「①優越的な関係を背景とした」、「②業務上必要かつ相当な範囲を超えた言動により」　　</a:t>
            </a:r>
          </a:p>
          <a:p>
            <a:pPr defTabSz="954253" eaLnBrk="1" fontAlgn="auto" hangingPunct="1">
              <a:spcBef>
                <a:spcPts val="0"/>
              </a:spcBef>
              <a:spcAft>
                <a:spcPts val="0"/>
              </a:spcAft>
              <a:defRPr/>
            </a:pPr>
            <a:r>
              <a:rPr lang="ja-JP" altLang="en-US" sz="1377" b="1" dirty="0">
                <a:solidFill>
                  <a:prstClr val="black"/>
                </a:solidFill>
                <a:latin typeface="Calibri"/>
                <a:ea typeface="ＭＳ Ｐゴシック" panose="020B0600070205080204" pitchFamily="50" charset="-128"/>
              </a:rPr>
              <a:t>　　</a:t>
            </a:r>
            <a:r>
              <a:rPr lang="ja-JP" altLang="en-US" sz="1377" b="1" u="sng" dirty="0">
                <a:solidFill>
                  <a:prstClr val="black"/>
                </a:solidFill>
                <a:latin typeface="Calibri"/>
                <a:ea typeface="ＭＳ Ｐゴシック" panose="020B0600070205080204" pitchFamily="50" charset="-128"/>
              </a:rPr>
              <a:t>「③就業環境を害すること」</a:t>
            </a:r>
            <a:r>
              <a:rPr lang="ja-JP" altLang="en-US" sz="1377" dirty="0">
                <a:solidFill>
                  <a:prstClr val="black"/>
                </a:solidFill>
                <a:latin typeface="Calibri"/>
                <a:ea typeface="ＭＳ Ｐゴシック" panose="020B0600070205080204" pitchFamily="50" charset="-128"/>
              </a:rPr>
              <a:t>（身体的若しくは精神的な苦痛を与えること）をいうことを明記する。</a:t>
            </a:r>
            <a:endParaRPr lang="en-US" altLang="ja-JP" sz="1377" dirty="0">
              <a:solidFill>
                <a:prstClr val="black"/>
              </a:solidFill>
              <a:latin typeface="Calibri"/>
              <a:ea typeface="ＭＳ Ｐゴシック" panose="020B0600070205080204" pitchFamily="50" charset="-128"/>
            </a:endParaRPr>
          </a:p>
          <a:p>
            <a:pPr defTabSz="954253" eaLnBrk="1" fontAlgn="auto" hangingPunct="1">
              <a:spcBef>
                <a:spcPts val="0"/>
              </a:spcBef>
              <a:spcAft>
                <a:spcPts val="0"/>
              </a:spcAft>
              <a:defRPr/>
            </a:pPr>
            <a:endParaRPr lang="en-US" altLang="ja-JP" sz="483" dirty="0">
              <a:solidFill>
                <a:prstClr val="black"/>
              </a:solidFill>
              <a:latin typeface="Calibri"/>
              <a:ea typeface="ＭＳ Ｐゴシック" panose="020B0600070205080204" pitchFamily="50" charset="-128"/>
            </a:endParaRPr>
          </a:p>
          <a:p>
            <a:pPr defTabSz="954253" eaLnBrk="1" fontAlgn="auto" hangingPunct="1">
              <a:spcBef>
                <a:spcPts val="0"/>
              </a:spcBef>
              <a:spcAft>
                <a:spcPts val="0"/>
              </a:spcAft>
              <a:defRPr/>
            </a:pPr>
            <a:r>
              <a:rPr lang="ja-JP" altLang="en-US" sz="1377" dirty="0">
                <a:solidFill>
                  <a:prstClr val="black"/>
                </a:solidFill>
                <a:latin typeface="Calibri"/>
                <a:ea typeface="ＭＳ Ｐゴシック" panose="020B0600070205080204" pitchFamily="50" charset="-128"/>
              </a:rPr>
              <a:t>○　事業主に、パワーハラスメント防止のため、相談体制の整備等の</a:t>
            </a:r>
            <a:r>
              <a:rPr lang="ja-JP" altLang="en-US" sz="1377" b="1" u="sng" dirty="0">
                <a:solidFill>
                  <a:prstClr val="black"/>
                </a:solidFill>
                <a:latin typeface="Calibri"/>
                <a:ea typeface="ＭＳ Ｐゴシック" panose="020B0600070205080204" pitchFamily="50" charset="-128"/>
              </a:rPr>
              <a:t>雇用管理上の措置</a:t>
            </a:r>
            <a:r>
              <a:rPr lang="ja-JP" altLang="en-US" sz="1377" dirty="0">
                <a:solidFill>
                  <a:prstClr val="black"/>
                </a:solidFill>
                <a:latin typeface="Calibri"/>
                <a:ea typeface="ＭＳ Ｐゴシック" panose="020B0600070205080204" pitchFamily="50" charset="-128"/>
              </a:rPr>
              <a:t>を講じることを義務付ける。</a:t>
            </a:r>
            <a:endParaRPr lang="en-US" altLang="ja-JP" sz="1377" dirty="0">
              <a:solidFill>
                <a:prstClr val="black"/>
              </a:solidFill>
              <a:latin typeface="Calibri"/>
              <a:ea typeface="ＭＳ Ｐゴシック" panose="020B0600070205080204" pitchFamily="50" charset="-128"/>
            </a:endParaRPr>
          </a:p>
          <a:p>
            <a:pPr defTabSz="954253" eaLnBrk="1" fontAlgn="auto" hangingPunct="1">
              <a:spcBef>
                <a:spcPts val="0"/>
              </a:spcBef>
              <a:spcAft>
                <a:spcPts val="0"/>
              </a:spcAft>
              <a:defRPr/>
            </a:pPr>
            <a:endParaRPr lang="en-US" altLang="ja-JP" sz="483" strike="sngStrike" dirty="0">
              <a:solidFill>
                <a:prstClr val="black"/>
              </a:solidFill>
              <a:latin typeface="Calibri"/>
              <a:ea typeface="ＭＳ Ｐゴシック" panose="020B0600070205080204" pitchFamily="50" charset="-128"/>
            </a:endParaRPr>
          </a:p>
          <a:p>
            <a:pPr defTabSz="954253" eaLnBrk="1" fontAlgn="auto" hangingPunct="1">
              <a:spcBef>
                <a:spcPts val="0"/>
              </a:spcBef>
              <a:spcAft>
                <a:spcPts val="0"/>
              </a:spcAft>
              <a:defRPr/>
            </a:pPr>
            <a:r>
              <a:rPr lang="ja-JP" altLang="en-US" sz="1377" dirty="0">
                <a:solidFill>
                  <a:prstClr val="black"/>
                </a:solidFill>
                <a:latin typeface="Calibri"/>
                <a:ea typeface="ＭＳ Ｐゴシック" panose="020B0600070205080204" pitchFamily="50" charset="-128"/>
              </a:rPr>
              <a:t>○　パワーハラスメントの具体的な定義や事業主が講じる雇用管理上の措置の具体的な内容を定めるため、</a:t>
            </a:r>
            <a:endParaRPr lang="en-US" altLang="ja-JP" sz="1377" dirty="0">
              <a:solidFill>
                <a:prstClr val="black"/>
              </a:solidFill>
              <a:latin typeface="Calibri"/>
              <a:ea typeface="ＭＳ Ｐゴシック" panose="020B0600070205080204" pitchFamily="50" charset="-128"/>
            </a:endParaRPr>
          </a:p>
          <a:p>
            <a:pPr defTabSz="954253" eaLnBrk="1" fontAlgn="auto" hangingPunct="1">
              <a:spcBef>
                <a:spcPts val="0"/>
              </a:spcBef>
              <a:spcAft>
                <a:spcPts val="0"/>
              </a:spcAft>
              <a:defRPr/>
            </a:pPr>
            <a:r>
              <a:rPr lang="ja-JP" altLang="en-US" sz="1377" dirty="0">
                <a:solidFill>
                  <a:prstClr val="black"/>
                </a:solidFill>
                <a:latin typeface="Calibri"/>
                <a:ea typeface="ＭＳ Ｐゴシック" panose="020B0600070205080204" pitchFamily="50" charset="-128"/>
              </a:rPr>
              <a:t>　</a:t>
            </a:r>
            <a:r>
              <a:rPr lang="ja-JP" altLang="en-US" sz="1377" b="1" u="sng" dirty="0">
                <a:solidFill>
                  <a:prstClr val="black"/>
                </a:solidFill>
                <a:latin typeface="Calibri"/>
                <a:ea typeface="ＭＳ Ｐゴシック" panose="020B0600070205080204" pitchFamily="50" charset="-128"/>
              </a:rPr>
              <a:t>厚生労働大臣が「指針」を策定</a:t>
            </a:r>
            <a:r>
              <a:rPr lang="ja-JP" altLang="en-US" sz="1377" dirty="0">
                <a:solidFill>
                  <a:prstClr val="black"/>
                </a:solidFill>
                <a:latin typeface="Calibri"/>
                <a:ea typeface="ＭＳ Ｐゴシック" panose="020B0600070205080204" pitchFamily="50" charset="-128"/>
              </a:rPr>
              <a:t>することとする。</a:t>
            </a:r>
            <a:endParaRPr lang="en-US" altLang="ja-JP" sz="1377" dirty="0">
              <a:solidFill>
                <a:prstClr val="black"/>
              </a:solidFill>
              <a:latin typeface="Calibri"/>
              <a:ea typeface="ＭＳ Ｐゴシック" panose="020B0600070205080204" pitchFamily="50" charset="-128"/>
            </a:endParaRPr>
          </a:p>
          <a:p>
            <a:pPr defTabSz="954253" eaLnBrk="1" fontAlgn="auto" hangingPunct="1">
              <a:spcBef>
                <a:spcPts val="0"/>
              </a:spcBef>
              <a:spcAft>
                <a:spcPts val="0"/>
              </a:spcAft>
              <a:defRPr/>
            </a:pPr>
            <a:r>
              <a:rPr lang="ja-JP" altLang="en-US" sz="1377" dirty="0">
                <a:solidFill>
                  <a:prstClr val="black"/>
                </a:solidFill>
                <a:latin typeface="Calibri"/>
                <a:ea typeface="ＭＳ Ｐゴシック" panose="020B0600070205080204" pitchFamily="50" charset="-128"/>
              </a:rPr>
              <a:t>　　  　　　</a:t>
            </a:r>
            <a:endParaRPr lang="en-US" altLang="ja-JP" sz="1377" dirty="0">
              <a:solidFill>
                <a:prstClr val="black"/>
              </a:solidFill>
              <a:latin typeface="Calibri"/>
              <a:ea typeface="ＭＳ Ｐゴシック" panose="020B0600070205080204" pitchFamily="50" charset="-128"/>
            </a:endParaRPr>
          </a:p>
          <a:p>
            <a:pPr defTabSz="954253" eaLnBrk="1" fontAlgn="auto" hangingPunct="1">
              <a:spcBef>
                <a:spcPts val="0"/>
              </a:spcBef>
              <a:spcAft>
                <a:spcPts val="0"/>
              </a:spcAft>
              <a:defRPr/>
            </a:pPr>
            <a:r>
              <a:rPr lang="ja-JP" altLang="en-US" sz="1279" dirty="0">
                <a:solidFill>
                  <a:prstClr val="black"/>
                </a:solidFill>
                <a:latin typeface="Calibri"/>
                <a:ea typeface="ＭＳ Ｐゴシック" panose="020B0600070205080204" pitchFamily="50" charset="-128"/>
              </a:rPr>
              <a:t>　　　</a:t>
            </a:r>
            <a:endParaRPr lang="en-US" altLang="ja-JP" sz="1377" dirty="0">
              <a:solidFill>
                <a:prstClr val="black"/>
              </a:solidFill>
              <a:latin typeface="Calibri"/>
              <a:ea typeface="ＭＳ Ｐゴシック" panose="020B0600070205080204" pitchFamily="50" charset="-128"/>
            </a:endParaRPr>
          </a:p>
          <a:p>
            <a:pPr defTabSz="954253" eaLnBrk="1" fontAlgn="auto" hangingPunct="1">
              <a:spcBef>
                <a:spcPts val="0"/>
              </a:spcBef>
              <a:spcAft>
                <a:spcPts val="0"/>
              </a:spcAft>
              <a:defRPr/>
            </a:pPr>
            <a:endParaRPr lang="en-US" altLang="ja-JP" sz="1377" dirty="0">
              <a:solidFill>
                <a:prstClr val="black"/>
              </a:solidFill>
              <a:latin typeface="Calibri"/>
              <a:ea typeface="ＭＳ Ｐゴシック" panose="020B0600070205080204" pitchFamily="50" charset="-128"/>
            </a:endParaRPr>
          </a:p>
        </p:txBody>
      </p:sp>
      <p:sp>
        <p:nvSpPr>
          <p:cNvPr id="3" name="正方形/長方形 2"/>
          <p:cNvSpPr/>
          <p:nvPr/>
        </p:nvSpPr>
        <p:spPr>
          <a:xfrm>
            <a:off x="657225" y="3987800"/>
            <a:ext cx="8721725" cy="1535113"/>
          </a:xfrm>
          <a:prstGeom prst="rect">
            <a:avLst/>
          </a:prstGeom>
          <a:noFill/>
          <a:ln w="19050">
            <a:prstDash val="sysDot"/>
          </a:ln>
        </p:spPr>
        <p:style>
          <a:lnRef idx="2">
            <a:schemeClr val="dk1"/>
          </a:lnRef>
          <a:fillRef idx="1">
            <a:schemeClr val="lt1"/>
          </a:fillRef>
          <a:effectRef idx="0">
            <a:schemeClr val="dk1"/>
          </a:effectRef>
          <a:fontRef idx="minor">
            <a:schemeClr val="dk1"/>
          </a:fontRef>
        </p:style>
        <p:txBody>
          <a:bodyPr/>
          <a:lstStyle/>
          <a:p>
            <a:pPr defTabSz="954253" eaLnBrk="1" fontAlgn="auto" hangingPunct="1">
              <a:spcBef>
                <a:spcPts val="0"/>
              </a:spcBef>
              <a:spcAft>
                <a:spcPts val="0"/>
              </a:spcAft>
              <a:defRPr/>
            </a:pPr>
            <a:r>
              <a:rPr lang="ja-JP" altLang="en-US" sz="1159" b="1" dirty="0">
                <a:solidFill>
                  <a:prstClr val="black"/>
                </a:solidFill>
              </a:rPr>
              <a:t>　</a:t>
            </a:r>
            <a:r>
              <a:rPr lang="en-US" altLang="ja-JP" sz="1159" b="1" dirty="0">
                <a:solidFill>
                  <a:prstClr val="black"/>
                </a:solidFill>
              </a:rPr>
              <a:t>〔</a:t>
            </a:r>
            <a:r>
              <a:rPr lang="ja-JP" altLang="en-US" sz="1159" b="1" dirty="0">
                <a:solidFill>
                  <a:prstClr val="black"/>
                </a:solidFill>
              </a:rPr>
              <a:t>指針で規定する内容</a:t>
            </a:r>
            <a:r>
              <a:rPr lang="en-US" altLang="ja-JP" sz="1159" b="1" dirty="0">
                <a:solidFill>
                  <a:prstClr val="black"/>
                </a:solidFill>
              </a:rPr>
              <a:t>〕</a:t>
            </a:r>
          </a:p>
          <a:p>
            <a:pPr defTabSz="954253" eaLnBrk="1" fontAlgn="auto" hangingPunct="1">
              <a:spcBef>
                <a:spcPts val="0"/>
              </a:spcBef>
              <a:spcAft>
                <a:spcPts val="0"/>
              </a:spcAft>
              <a:defRPr/>
            </a:pPr>
            <a:r>
              <a:rPr lang="ja-JP" altLang="en-US" sz="1159" dirty="0">
                <a:solidFill>
                  <a:prstClr val="black"/>
                </a:solidFill>
              </a:rPr>
              <a:t>　　</a:t>
            </a:r>
            <a:r>
              <a:rPr lang="ja-JP" altLang="en-US" sz="1159" u="sng" dirty="0">
                <a:solidFill>
                  <a:prstClr val="black"/>
                </a:solidFill>
              </a:rPr>
              <a:t>・パワハラの具体的な定義</a:t>
            </a:r>
            <a:endParaRPr lang="en-US" altLang="ja-JP" sz="1159" u="sng" dirty="0">
              <a:solidFill>
                <a:prstClr val="black"/>
              </a:solidFill>
            </a:endParaRPr>
          </a:p>
          <a:p>
            <a:pPr defTabSz="954253" eaLnBrk="1" fontAlgn="auto" hangingPunct="1">
              <a:spcBef>
                <a:spcPts val="0"/>
              </a:spcBef>
              <a:spcAft>
                <a:spcPts val="0"/>
              </a:spcAft>
              <a:defRPr/>
            </a:pPr>
            <a:r>
              <a:rPr lang="ja-JP" altLang="en-US" sz="1159" dirty="0">
                <a:solidFill>
                  <a:prstClr val="black"/>
                </a:solidFill>
              </a:rPr>
              <a:t>　　　▶　３つの要素の具体的内容</a:t>
            </a:r>
            <a:endParaRPr lang="en-US" altLang="ja-JP" sz="1159" dirty="0">
              <a:solidFill>
                <a:prstClr val="black"/>
              </a:solidFill>
            </a:endParaRPr>
          </a:p>
          <a:p>
            <a:pPr defTabSz="954253" eaLnBrk="1" fontAlgn="auto" hangingPunct="1">
              <a:spcBef>
                <a:spcPts val="0"/>
              </a:spcBef>
              <a:spcAft>
                <a:spcPts val="0"/>
              </a:spcAft>
              <a:defRPr/>
            </a:pPr>
            <a:r>
              <a:rPr lang="ja-JP" altLang="en-US" sz="1159" dirty="0">
                <a:solidFill>
                  <a:prstClr val="black"/>
                </a:solidFill>
              </a:rPr>
              <a:t>　　　▶　パワハラに該当する／しない行為例</a:t>
            </a:r>
            <a:endParaRPr lang="en-US" altLang="ja-JP" sz="1159" dirty="0">
              <a:solidFill>
                <a:prstClr val="black"/>
              </a:solidFill>
            </a:endParaRPr>
          </a:p>
          <a:p>
            <a:pPr defTabSz="954253" eaLnBrk="1" fontAlgn="auto" hangingPunct="1">
              <a:spcBef>
                <a:spcPts val="0"/>
              </a:spcBef>
              <a:spcAft>
                <a:spcPts val="0"/>
              </a:spcAft>
              <a:defRPr/>
            </a:pPr>
            <a:r>
              <a:rPr lang="ja-JP" altLang="en-US" sz="1159" dirty="0">
                <a:solidFill>
                  <a:prstClr val="black"/>
                </a:solidFill>
              </a:rPr>
              <a:t>　　　▶　適正な範囲の業務指示や指導についてはパワハラに</a:t>
            </a:r>
            <a:endParaRPr lang="en-US" altLang="ja-JP" sz="1159" dirty="0">
              <a:solidFill>
                <a:prstClr val="black"/>
              </a:solidFill>
            </a:endParaRPr>
          </a:p>
          <a:p>
            <a:pPr defTabSz="954253" eaLnBrk="1" fontAlgn="auto" hangingPunct="1">
              <a:spcBef>
                <a:spcPts val="0"/>
              </a:spcBef>
              <a:spcAft>
                <a:spcPts val="0"/>
              </a:spcAft>
              <a:defRPr/>
            </a:pPr>
            <a:r>
              <a:rPr lang="ja-JP" altLang="en-US" sz="1159" dirty="0">
                <a:solidFill>
                  <a:prstClr val="black"/>
                </a:solidFill>
              </a:rPr>
              <a:t>　　　　当たらないこと　等</a:t>
            </a:r>
            <a:endParaRPr lang="en-US" altLang="ja-JP" sz="1159" dirty="0">
              <a:solidFill>
                <a:prstClr val="black"/>
              </a:solidFill>
            </a:endParaRPr>
          </a:p>
          <a:p>
            <a:pPr defTabSz="954253" eaLnBrk="1" fontAlgn="auto" hangingPunct="1">
              <a:spcBef>
                <a:spcPts val="579"/>
              </a:spcBef>
              <a:spcAft>
                <a:spcPts val="0"/>
              </a:spcAft>
              <a:defRPr/>
            </a:pPr>
            <a:r>
              <a:rPr lang="ja-JP" altLang="en-US" sz="1014" dirty="0">
                <a:solidFill>
                  <a:prstClr val="black"/>
                </a:solidFill>
              </a:rPr>
              <a:t>　　　　</a:t>
            </a:r>
            <a:r>
              <a:rPr lang="en-US" altLang="ja-JP" sz="1014" dirty="0">
                <a:solidFill>
                  <a:prstClr val="black"/>
                </a:solidFill>
              </a:rPr>
              <a:t>※</a:t>
            </a:r>
            <a:r>
              <a:rPr lang="ja-JP" altLang="en-US" sz="1014" dirty="0">
                <a:solidFill>
                  <a:prstClr val="black"/>
                </a:solidFill>
              </a:rPr>
              <a:t>　取引先や顧客等からの著しい迷惑行為（いわゆるカスタマーハラスメント）については、法律上の措置義務の対象とはしないが、</a:t>
            </a:r>
          </a:p>
          <a:p>
            <a:pPr defTabSz="954253" eaLnBrk="1" fontAlgn="auto" hangingPunct="1">
              <a:spcBef>
                <a:spcPts val="0"/>
              </a:spcBef>
              <a:spcAft>
                <a:spcPts val="0"/>
              </a:spcAft>
              <a:defRPr/>
            </a:pPr>
            <a:r>
              <a:rPr lang="ja-JP" altLang="en-US" sz="1014" dirty="0">
                <a:solidFill>
                  <a:prstClr val="black"/>
                </a:solidFill>
              </a:rPr>
              <a:t>　　　　　 指針において労働者からの相談体制の整備や被害者への適切な配慮等を行うことが望ましい旨を記載。</a:t>
            </a:r>
            <a:endParaRPr lang="ja-JP" altLang="en-US" sz="1256" dirty="0">
              <a:solidFill>
                <a:prstClr val="black"/>
              </a:solidFill>
            </a:endParaRPr>
          </a:p>
          <a:p>
            <a:pPr defTabSz="954253" eaLnBrk="1" fontAlgn="auto" hangingPunct="1">
              <a:spcBef>
                <a:spcPts val="0"/>
              </a:spcBef>
              <a:spcAft>
                <a:spcPts val="0"/>
              </a:spcAft>
              <a:defRPr/>
            </a:pPr>
            <a:endParaRPr lang="ja-JP" altLang="en-US" sz="1256" dirty="0">
              <a:solidFill>
                <a:prstClr val="black"/>
              </a:solidFill>
            </a:endParaRPr>
          </a:p>
        </p:txBody>
      </p:sp>
      <p:sp>
        <p:nvSpPr>
          <p:cNvPr id="11" name="テキスト ボックス 10"/>
          <p:cNvSpPr txBox="1"/>
          <p:nvPr/>
        </p:nvSpPr>
        <p:spPr>
          <a:xfrm>
            <a:off x="514350" y="234950"/>
            <a:ext cx="9320213" cy="377825"/>
          </a:xfrm>
          <a:prstGeom prst="rect">
            <a:avLst/>
          </a:prstGeom>
          <a:solidFill>
            <a:srgbClr val="002060"/>
          </a:solidFill>
        </p:spPr>
        <p:txBody>
          <a:bodyPr>
            <a:spAutoFit/>
          </a:bodyPr>
          <a:lstStyle/>
          <a:p>
            <a:pPr defTabSz="954253" eaLnBrk="1" fontAlgn="auto" hangingPunct="1">
              <a:spcBef>
                <a:spcPts val="0"/>
              </a:spcBef>
              <a:spcAft>
                <a:spcPts val="0"/>
              </a:spcAft>
              <a:defRPr/>
            </a:pPr>
            <a:r>
              <a:rPr lang="ja-JP" altLang="en-US" sz="1864" dirty="0">
                <a:solidFill>
                  <a:prstClr val="white"/>
                </a:solidFill>
                <a:latin typeface="ＤＦ特太ゴシック体" panose="020B0509000000000000" pitchFamily="49" charset="-128"/>
                <a:ea typeface="ＤＦ特太ゴシック体" panose="020B0509000000000000" pitchFamily="49" charset="-128"/>
              </a:rPr>
              <a:t>　ハラスメント対策の強化</a:t>
            </a:r>
            <a:r>
              <a:rPr lang="ja-JP" altLang="en-US" sz="1352" dirty="0">
                <a:solidFill>
                  <a:prstClr val="white"/>
                </a:solidFill>
                <a:latin typeface="ＤＦ特太ゴシック体" panose="020B0509000000000000" pitchFamily="49" charset="-128"/>
                <a:ea typeface="ＤＦ特太ゴシック体" panose="020B0509000000000000" pitchFamily="49" charset="-128"/>
              </a:rPr>
              <a:t>（男女雇用機会均等法、育児・介護休業法、労働施策総合推進法</a:t>
            </a:r>
            <a:r>
              <a:rPr lang="en-US" altLang="ja-JP" sz="677" dirty="0">
                <a:solidFill>
                  <a:prstClr val="white"/>
                </a:solidFill>
                <a:latin typeface="ＤＦ特太ゴシック体" panose="020B0509000000000000" pitchFamily="49" charset="-128"/>
                <a:ea typeface="ＤＦ特太ゴシック体" panose="020B0509000000000000" pitchFamily="49" charset="-128"/>
              </a:rPr>
              <a:t>※</a:t>
            </a:r>
            <a:r>
              <a:rPr lang="ja-JP" altLang="en-US" sz="1352" dirty="0">
                <a:solidFill>
                  <a:prstClr val="white"/>
                </a:solidFill>
                <a:latin typeface="ＤＦ特太ゴシック体" panose="020B0509000000000000" pitchFamily="49" charset="-128"/>
                <a:ea typeface="ＤＦ特太ゴシック体" panose="020B0509000000000000" pitchFamily="49" charset="-128"/>
              </a:rPr>
              <a:t>の改正）</a:t>
            </a:r>
          </a:p>
        </p:txBody>
      </p:sp>
      <p:sp>
        <p:nvSpPr>
          <p:cNvPr id="13" name="テキスト ボックス 12"/>
          <p:cNvSpPr txBox="1"/>
          <p:nvPr/>
        </p:nvSpPr>
        <p:spPr>
          <a:xfrm>
            <a:off x="422275" y="676275"/>
            <a:ext cx="5062538" cy="638175"/>
          </a:xfrm>
          <a:prstGeom prst="rect">
            <a:avLst/>
          </a:prstGeom>
          <a:noFill/>
        </p:spPr>
        <p:txBody>
          <a:bodyPr>
            <a:spAutoFit/>
          </a:bodyPr>
          <a:lstStyle/>
          <a:p>
            <a:pPr defTabSz="954253" eaLnBrk="1" fontAlgn="auto" hangingPunct="1">
              <a:spcBef>
                <a:spcPts val="0"/>
              </a:spcBef>
              <a:spcAft>
                <a:spcPts val="0"/>
              </a:spcAft>
              <a:defRPr/>
            </a:pPr>
            <a:r>
              <a:rPr lang="en-US" altLang="ja-JP" sz="1181" dirty="0">
                <a:solidFill>
                  <a:prstClr val="black"/>
                </a:solidFill>
                <a:latin typeface="Calibri"/>
                <a:ea typeface="ＭＳ Ｐゴシック" panose="020B0600070205080204" pitchFamily="50" charset="-128"/>
              </a:rPr>
              <a:t>【</a:t>
            </a:r>
            <a:r>
              <a:rPr lang="ja-JP" altLang="en-US" sz="1181" dirty="0">
                <a:solidFill>
                  <a:prstClr val="black"/>
                </a:solidFill>
                <a:latin typeface="Calibri"/>
                <a:ea typeface="ＭＳ Ｐゴシック" panose="020B0600070205080204" pitchFamily="50" charset="-128"/>
              </a:rPr>
              <a:t>現状</a:t>
            </a:r>
            <a:r>
              <a:rPr lang="en-US" altLang="ja-JP" sz="1181" dirty="0">
                <a:solidFill>
                  <a:prstClr val="black"/>
                </a:solidFill>
                <a:latin typeface="Calibri"/>
                <a:ea typeface="ＭＳ Ｐゴシック" panose="020B0600070205080204" pitchFamily="50" charset="-128"/>
              </a:rPr>
              <a:t>】</a:t>
            </a:r>
            <a:r>
              <a:rPr lang="ja-JP" altLang="en-US" sz="1181" dirty="0">
                <a:solidFill>
                  <a:prstClr val="black"/>
                </a:solidFill>
                <a:latin typeface="Calibri"/>
                <a:ea typeface="ＭＳ Ｐゴシック" panose="020B0600070205080204" pitchFamily="50" charset="-128"/>
              </a:rPr>
              <a:t> ・　職場のいじめ・嫌がらせに関する都道府県労働局への相談は</a:t>
            </a:r>
            <a:endParaRPr lang="en-US" altLang="ja-JP" sz="1181" dirty="0">
              <a:solidFill>
                <a:prstClr val="black"/>
              </a:solidFill>
              <a:latin typeface="Calibri"/>
              <a:ea typeface="ＭＳ Ｐゴシック" panose="020B0600070205080204" pitchFamily="50" charset="-128"/>
            </a:endParaRPr>
          </a:p>
          <a:p>
            <a:pPr defTabSz="954253" eaLnBrk="1" fontAlgn="auto" hangingPunct="1">
              <a:spcBef>
                <a:spcPts val="0"/>
              </a:spcBef>
              <a:spcAft>
                <a:spcPts val="0"/>
              </a:spcAft>
              <a:defRPr/>
            </a:pPr>
            <a:r>
              <a:rPr lang="ja-JP" altLang="en-US" sz="1181" dirty="0">
                <a:solidFill>
                  <a:prstClr val="black"/>
                </a:solidFill>
                <a:latin typeface="Calibri"/>
                <a:ea typeface="ＭＳ Ｐゴシック" panose="020B0600070205080204" pitchFamily="50" charset="-128"/>
              </a:rPr>
              <a:t>　　　　　　７万２千件超（</a:t>
            </a:r>
            <a:r>
              <a:rPr lang="en-US" altLang="ja-JP" sz="1181" dirty="0">
                <a:solidFill>
                  <a:prstClr val="black"/>
                </a:solidFill>
                <a:latin typeface="Calibri"/>
                <a:ea typeface="ＭＳ Ｐゴシック" panose="020B0600070205080204" pitchFamily="50" charset="-128"/>
              </a:rPr>
              <a:t>H29</a:t>
            </a:r>
            <a:r>
              <a:rPr lang="ja-JP" altLang="en-US" sz="1181" dirty="0">
                <a:solidFill>
                  <a:prstClr val="black"/>
                </a:solidFill>
                <a:latin typeface="Calibri"/>
                <a:ea typeface="ＭＳ Ｐゴシック" panose="020B0600070205080204" pitchFamily="50" charset="-128"/>
              </a:rPr>
              <a:t>年度）で ６年連続で全ての相談の中でトップ。</a:t>
            </a:r>
            <a:endParaRPr lang="en-US" altLang="ja-JP" sz="1181" dirty="0">
              <a:solidFill>
                <a:prstClr val="black"/>
              </a:solidFill>
              <a:latin typeface="Calibri"/>
              <a:ea typeface="ＭＳ Ｐゴシック" panose="020B0600070205080204" pitchFamily="50" charset="-128"/>
            </a:endParaRPr>
          </a:p>
          <a:p>
            <a:pPr defTabSz="954253" eaLnBrk="1" fontAlgn="auto" hangingPunct="1">
              <a:spcBef>
                <a:spcPts val="0"/>
              </a:spcBef>
              <a:spcAft>
                <a:spcPts val="0"/>
              </a:spcAft>
              <a:defRPr/>
            </a:pPr>
            <a:r>
              <a:rPr lang="ja-JP" altLang="en-US" sz="1181" dirty="0">
                <a:solidFill>
                  <a:prstClr val="black"/>
                </a:solidFill>
                <a:latin typeface="Calibri"/>
                <a:ea typeface="ＭＳ Ｐゴシック" panose="020B0600070205080204" pitchFamily="50" charset="-128"/>
              </a:rPr>
              <a:t>　　　　　・   セクハラの 相談件数は約７千件（Ｈ</a:t>
            </a:r>
            <a:r>
              <a:rPr lang="en-US" altLang="ja-JP" sz="1181" dirty="0">
                <a:solidFill>
                  <a:prstClr val="black"/>
                </a:solidFill>
                <a:latin typeface="Calibri"/>
                <a:ea typeface="ＭＳ Ｐゴシック" panose="020B0600070205080204" pitchFamily="50" charset="-128"/>
              </a:rPr>
              <a:t>29</a:t>
            </a:r>
            <a:r>
              <a:rPr lang="ja-JP" altLang="en-US" sz="1181" dirty="0">
                <a:solidFill>
                  <a:prstClr val="black"/>
                </a:solidFill>
                <a:latin typeface="Calibri"/>
                <a:ea typeface="ＭＳ Ｐゴシック" panose="020B0600070205080204" pitchFamily="50" charset="-128"/>
              </a:rPr>
              <a:t>年度）と高水準にとどまる。</a:t>
            </a:r>
          </a:p>
        </p:txBody>
      </p:sp>
      <p:sp>
        <p:nvSpPr>
          <p:cNvPr id="14" name="右矢印 13"/>
          <p:cNvSpPr/>
          <p:nvPr/>
        </p:nvSpPr>
        <p:spPr>
          <a:xfrm>
            <a:off x="5360988" y="890588"/>
            <a:ext cx="212725" cy="363537"/>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89962" tIns="44982" rIns="89962" bIns="44982" anchor="ctr"/>
          <a:lstStyle/>
          <a:p>
            <a:pPr algn="ctr" defTabSz="954253" eaLnBrk="1" fontAlgn="auto" hangingPunct="1">
              <a:spcBef>
                <a:spcPts val="0"/>
              </a:spcBef>
              <a:spcAft>
                <a:spcPts val="0"/>
              </a:spcAft>
              <a:defRPr/>
            </a:pPr>
            <a:endParaRPr lang="ja-JP" altLang="en-US" sz="1864">
              <a:solidFill>
                <a:prstClr val="white"/>
              </a:solidFill>
            </a:endParaRPr>
          </a:p>
        </p:txBody>
      </p:sp>
      <p:sp>
        <p:nvSpPr>
          <p:cNvPr id="17" name="角丸四角形 16"/>
          <p:cNvSpPr/>
          <p:nvPr/>
        </p:nvSpPr>
        <p:spPr>
          <a:xfrm>
            <a:off x="5661025" y="750888"/>
            <a:ext cx="4173538" cy="617537"/>
          </a:xfrm>
          <a:prstGeom prst="roundRect">
            <a:avLst/>
          </a:prstGeom>
          <a:pattFill prst="pct40">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89962" tIns="70837" rIns="89962" bIns="70837" anchor="ctr"/>
          <a:lstStyle/>
          <a:p>
            <a:pPr algn="ctr" defTabSz="954253" eaLnBrk="1" fontAlgn="auto" hangingPunct="1">
              <a:spcBef>
                <a:spcPts val="0"/>
              </a:spcBef>
              <a:spcAft>
                <a:spcPts val="0"/>
              </a:spcAft>
              <a:defRPr/>
            </a:pPr>
            <a:r>
              <a:rPr lang="ja-JP" altLang="en-US" sz="1181" dirty="0">
                <a:solidFill>
                  <a:prstClr val="black"/>
                </a:solidFill>
                <a:latin typeface="ＤＨＰ特太ゴシック体" panose="020B0500000000000000" pitchFamily="50" charset="-128"/>
                <a:ea typeface="ＤＨＰ特太ゴシック体" panose="020B0500000000000000" pitchFamily="50" charset="-128"/>
              </a:rPr>
              <a:t>ハラスメントのない社会の実現に向けて、</a:t>
            </a:r>
            <a:endParaRPr lang="en-US" altLang="ja-JP" sz="1181" dirty="0">
              <a:solidFill>
                <a:prstClr val="black"/>
              </a:solidFill>
              <a:latin typeface="ＤＨＰ特太ゴシック体" panose="020B0500000000000000" pitchFamily="50" charset="-128"/>
              <a:ea typeface="ＤＨＰ特太ゴシック体" panose="020B0500000000000000" pitchFamily="50" charset="-128"/>
            </a:endParaRPr>
          </a:p>
          <a:p>
            <a:pPr algn="ctr" defTabSz="954253" eaLnBrk="1" fontAlgn="auto" hangingPunct="1">
              <a:spcBef>
                <a:spcPts val="0"/>
              </a:spcBef>
              <a:spcAft>
                <a:spcPts val="0"/>
              </a:spcAft>
              <a:defRPr/>
            </a:pPr>
            <a:r>
              <a:rPr lang="ja-JP" altLang="en-US" sz="1181" dirty="0">
                <a:solidFill>
                  <a:prstClr val="black"/>
                </a:solidFill>
                <a:latin typeface="ＤＨＰ特太ゴシック体" panose="020B0500000000000000" pitchFamily="50" charset="-128"/>
                <a:ea typeface="ＤＨＰ特太ゴシック体" panose="020B0500000000000000" pitchFamily="50" charset="-128"/>
              </a:rPr>
              <a:t>職場のパワハラ対策、セクハラ対策を強化することが必要</a:t>
            </a:r>
          </a:p>
        </p:txBody>
      </p:sp>
      <p:sp>
        <p:nvSpPr>
          <p:cNvPr id="6" name="テキスト ボックス 5"/>
          <p:cNvSpPr txBox="1"/>
          <p:nvPr/>
        </p:nvSpPr>
        <p:spPr>
          <a:xfrm>
            <a:off x="514350" y="5605463"/>
            <a:ext cx="9061450" cy="508000"/>
          </a:xfrm>
          <a:prstGeom prst="rect">
            <a:avLst/>
          </a:prstGeom>
          <a:noFill/>
        </p:spPr>
        <p:txBody>
          <a:bodyPr>
            <a:spAutoFit/>
          </a:bodyPr>
          <a:lstStyle/>
          <a:p>
            <a:pPr marL="139105" indent="-347762" defTabSz="954253" eaLnBrk="1" fontAlgn="auto" hangingPunct="1">
              <a:spcBef>
                <a:spcPts val="0"/>
              </a:spcBef>
              <a:spcAft>
                <a:spcPts val="0"/>
              </a:spcAft>
              <a:defRPr/>
            </a:pPr>
            <a:r>
              <a:rPr lang="ja-JP" altLang="en-US" sz="1352" dirty="0">
                <a:solidFill>
                  <a:prstClr val="black"/>
                </a:solidFill>
                <a:latin typeface="Calibri"/>
                <a:ea typeface="ＭＳ Ｐゴシック" panose="020B0600070205080204" pitchFamily="50" charset="-128"/>
              </a:rPr>
              <a:t>○　パワーハラスメントに関する労使紛争について、都道府県労働局長による紛争解決援助、紛争調整委員会による調停（行政</a:t>
            </a:r>
            <a:r>
              <a:rPr lang="en-US" altLang="ja-JP" sz="1352" dirty="0">
                <a:solidFill>
                  <a:prstClr val="black"/>
                </a:solidFill>
                <a:latin typeface="Calibri"/>
                <a:ea typeface="ＭＳ Ｐゴシック" panose="020B0600070205080204" pitchFamily="50" charset="-128"/>
              </a:rPr>
              <a:t>ADR</a:t>
            </a:r>
            <a:r>
              <a:rPr lang="ja-JP" altLang="en-US" sz="1352" dirty="0">
                <a:solidFill>
                  <a:prstClr val="black"/>
                </a:solidFill>
                <a:latin typeface="Calibri"/>
                <a:ea typeface="ＭＳ Ｐゴシック" panose="020B0600070205080204" pitchFamily="50" charset="-128"/>
              </a:rPr>
              <a:t>）の対象とするとともに、措置義務等について履行確保（助言、指導、勧告等）のための規定を整備する。</a:t>
            </a:r>
          </a:p>
        </p:txBody>
      </p:sp>
      <p:sp>
        <p:nvSpPr>
          <p:cNvPr id="10" name="角丸四角形 9"/>
          <p:cNvSpPr/>
          <p:nvPr/>
        </p:nvSpPr>
        <p:spPr>
          <a:xfrm>
            <a:off x="434975" y="1457325"/>
            <a:ext cx="9440863" cy="5529263"/>
          </a:xfrm>
          <a:prstGeom prst="roundRect">
            <a:avLst>
              <a:gd name="adj" fmla="val 4084"/>
            </a:avLst>
          </a:prstGeom>
          <a:noFill/>
        </p:spPr>
        <p:style>
          <a:lnRef idx="2">
            <a:schemeClr val="accent5"/>
          </a:lnRef>
          <a:fillRef idx="1">
            <a:schemeClr val="lt1"/>
          </a:fillRef>
          <a:effectRef idx="0">
            <a:schemeClr val="accent5"/>
          </a:effectRef>
          <a:fontRef idx="minor">
            <a:schemeClr val="dk1"/>
          </a:fontRef>
        </p:style>
        <p:txBody>
          <a:bodyPr anchor="ctr"/>
          <a:lstStyle/>
          <a:p>
            <a:pPr algn="ctr" defTabSz="954253" eaLnBrk="1" fontAlgn="auto" hangingPunct="1">
              <a:spcBef>
                <a:spcPts val="0"/>
              </a:spcBef>
              <a:spcAft>
                <a:spcPts val="0"/>
              </a:spcAft>
              <a:defRPr/>
            </a:pPr>
            <a:endParaRPr lang="ja-JP" altLang="en-US" sz="1739">
              <a:solidFill>
                <a:prstClr val="black"/>
              </a:solidFill>
            </a:endParaRPr>
          </a:p>
        </p:txBody>
      </p:sp>
      <p:sp>
        <p:nvSpPr>
          <p:cNvPr id="22" name="テキスト ボックス 21"/>
          <p:cNvSpPr txBox="1"/>
          <p:nvPr/>
        </p:nvSpPr>
        <p:spPr>
          <a:xfrm>
            <a:off x="4541838" y="4229100"/>
            <a:ext cx="5322887" cy="806450"/>
          </a:xfrm>
          <a:prstGeom prst="rect">
            <a:avLst/>
          </a:prstGeom>
          <a:noFill/>
        </p:spPr>
        <p:txBody>
          <a:bodyPr>
            <a:spAutoFit/>
          </a:bodyPr>
          <a:lstStyle/>
          <a:p>
            <a:pPr defTabSz="954253" eaLnBrk="1" fontAlgn="auto" hangingPunct="1">
              <a:spcBef>
                <a:spcPts val="579"/>
              </a:spcBef>
              <a:spcAft>
                <a:spcPts val="0"/>
              </a:spcAft>
              <a:defRPr/>
            </a:pPr>
            <a:r>
              <a:rPr lang="ja-JP" altLang="en-US" sz="1159" dirty="0">
                <a:solidFill>
                  <a:prstClr val="black"/>
                </a:solidFill>
                <a:latin typeface="Calibri"/>
                <a:ea typeface="ＭＳ Ｐゴシック" panose="020B0600070205080204" pitchFamily="50" charset="-128"/>
              </a:rPr>
              <a:t>　</a:t>
            </a:r>
            <a:r>
              <a:rPr lang="ja-JP" altLang="en-US" sz="1159" u="sng" dirty="0">
                <a:solidFill>
                  <a:prstClr val="black"/>
                </a:solidFill>
                <a:latin typeface="Calibri"/>
                <a:ea typeface="ＭＳ Ｐゴシック" panose="020B0600070205080204" pitchFamily="50" charset="-128"/>
              </a:rPr>
              <a:t>・雇用管理上の措置の具体的内容</a:t>
            </a:r>
            <a:r>
              <a:rPr lang="ja-JP" altLang="en-US" sz="1159" dirty="0">
                <a:solidFill>
                  <a:prstClr val="black"/>
                </a:solidFill>
                <a:latin typeface="Calibri"/>
                <a:ea typeface="ＭＳ Ｐゴシック" panose="020B0600070205080204" pitchFamily="50" charset="-128"/>
              </a:rPr>
              <a:t>  </a:t>
            </a:r>
            <a:r>
              <a:rPr lang="ja-JP" altLang="en-US" sz="1014" dirty="0">
                <a:solidFill>
                  <a:prstClr val="black"/>
                </a:solidFill>
                <a:latin typeface="Calibri"/>
                <a:ea typeface="ＭＳ Ｐゴシック" panose="020B0600070205080204" pitchFamily="50" charset="-128"/>
              </a:rPr>
              <a:t>（現行のセクハラ防止の措置義務と同様）</a:t>
            </a:r>
          </a:p>
          <a:p>
            <a:pPr defTabSz="954253" eaLnBrk="1" fontAlgn="auto" hangingPunct="1">
              <a:spcBef>
                <a:spcPts val="0"/>
              </a:spcBef>
              <a:spcAft>
                <a:spcPts val="0"/>
              </a:spcAft>
              <a:defRPr/>
            </a:pPr>
            <a:r>
              <a:rPr lang="ja-JP" altLang="en-US" sz="1159" dirty="0">
                <a:solidFill>
                  <a:prstClr val="black"/>
                </a:solidFill>
                <a:latin typeface="Calibri"/>
                <a:ea typeface="ＭＳ Ｐゴシック" panose="020B0600070205080204" pitchFamily="50" charset="-128"/>
              </a:rPr>
              <a:t>　　▶　事業主によるパワハラ防止の社内方針の明確化と周知・啓発</a:t>
            </a:r>
          </a:p>
          <a:p>
            <a:pPr defTabSz="954253" eaLnBrk="1" fontAlgn="auto" hangingPunct="1">
              <a:spcBef>
                <a:spcPts val="0"/>
              </a:spcBef>
              <a:spcAft>
                <a:spcPts val="0"/>
              </a:spcAft>
              <a:defRPr/>
            </a:pPr>
            <a:r>
              <a:rPr lang="ja-JP" altLang="en-US" sz="1159" dirty="0">
                <a:solidFill>
                  <a:prstClr val="black"/>
                </a:solidFill>
                <a:latin typeface="Calibri"/>
                <a:ea typeface="ＭＳ Ｐゴシック" panose="020B0600070205080204" pitchFamily="50" charset="-128"/>
              </a:rPr>
              <a:t>　　▶　苦情などに対する相談体制の整備</a:t>
            </a:r>
          </a:p>
          <a:p>
            <a:pPr defTabSz="954253" eaLnBrk="1" fontAlgn="auto" hangingPunct="1">
              <a:spcBef>
                <a:spcPts val="0"/>
              </a:spcBef>
              <a:spcAft>
                <a:spcPts val="0"/>
              </a:spcAft>
              <a:defRPr/>
            </a:pPr>
            <a:r>
              <a:rPr lang="ja-JP" altLang="en-US" sz="1159" dirty="0">
                <a:solidFill>
                  <a:prstClr val="black"/>
                </a:solidFill>
                <a:latin typeface="Calibri"/>
                <a:ea typeface="ＭＳ Ｐゴシック" panose="020B0600070205080204" pitchFamily="50" charset="-128"/>
              </a:rPr>
              <a:t>　　▶　被害を受けた労働者へのケアや再発防止　等</a:t>
            </a:r>
          </a:p>
        </p:txBody>
      </p:sp>
      <p:sp>
        <p:nvSpPr>
          <p:cNvPr id="23" name="テキスト ボックス 22"/>
          <p:cNvSpPr txBox="1"/>
          <p:nvPr/>
        </p:nvSpPr>
        <p:spPr>
          <a:xfrm>
            <a:off x="514350" y="6151563"/>
            <a:ext cx="9117013" cy="717550"/>
          </a:xfrm>
          <a:prstGeom prst="rect">
            <a:avLst/>
          </a:prstGeom>
          <a:noFill/>
        </p:spPr>
        <p:txBody>
          <a:bodyPr>
            <a:spAutoFit/>
          </a:bodyPr>
          <a:lstStyle/>
          <a:p>
            <a:pPr marL="173881" indent="-347762" defTabSz="954253" eaLnBrk="1" fontAlgn="auto" hangingPunct="1">
              <a:spcBef>
                <a:spcPts val="0"/>
              </a:spcBef>
              <a:spcAft>
                <a:spcPts val="0"/>
              </a:spcAft>
              <a:defRPr/>
            </a:pPr>
            <a:r>
              <a:rPr lang="ja-JP" altLang="en-US" sz="1352" dirty="0">
                <a:solidFill>
                  <a:prstClr val="black"/>
                </a:solidFill>
                <a:latin typeface="Calibri"/>
                <a:ea typeface="ＭＳ Ｐゴシック" panose="020B0600070205080204" pitchFamily="50" charset="-128"/>
              </a:rPr>
              <a:t>○　中小事業主に対する配慮等　</a:t>
            </a:r>
            <a:endParaRPr lang="en-US" altLang="ja-JP" sz="1352" dirty="0">
              <a:solidFill>
                <a:prstClr val="black"/>
              </a:solidFill>
              <a:latin typeface="Calibri"/>
              <a:ea typeface="ＭＳ Ｐゴシック" panose="020B0600070205080204" pitchFamily="50" charset="-128"/>
            </a:endParaRPr>
          </a:p>
          <a:p>
            <a:pPr marL="173881" indent="-347762" defTabSz="954253" eaLnBrk="1" fontAlgn="auto" hangingPunct="1">
              <a:spcBef>
                <a:spcPts val="0"/>
              </a:spcBef>
              <a:spcAft>
                <a:spcPts val="0"/>
              </a:spcAft>
              <a:defRPr/>
            </a:pPr>
            <a:r>
              <a:rPr lang="ja-JP" altLang="en-US" sz="1352" dirty="0">
                <a:solidFill>
                  <a:prstClr val="black"/>
                </a:solidFill>
                <a:latin typeface="Calibri"/>
                <a:ea typeface="ＭＳ Ｐゴシック" panose="020B0600070205080204" pitchFamily="50" charset="-128"/>
              </a:rPr>
              <a:t>　　パワーハラスメント防止対策の措置義務は、中小事業主の施行日に配慮</a:t>
            </a:r>
            <a:r>
              <a:rPr lang="ja-JP" altLang="en-US" sz="1014" dirty="0">
                <a:solidFill>
                  <a:prstClr val="black"/>
                </a:solidFill>
                <a:latin typeface="Calibri"/>
                <a:ea typeface="ＭＳ Ｐゴシック" panose="020B0600070205080204" pitchFamily="50" charset="-128"/>
              </a:rPr>
              <a:t>（令和４年３月</a:t>
            </a:r>
            <a:r>
              <a:rPr lang="en-US" altLang="ja-JP" sz="1014" dirty="0">
                <a:solidFill>
                  <a:prstClr val="black"/>
                </a:solidFill>
                <a:latin typeface="Calibri"/>
                <a:ea typeface="ＭＳ Ｐゴシック" panose="020B0600070205080204" pitchFamily="50" charset="-128"/>
              </a:rPr>
              <a:t>31</a:t>
            </a:r>
            <a:r>
              <a:rPr lang="ja-JP" altLang="en-US" sz="1014" dirty="0">
                <a:solidFill>
                  <a:prstClr val="black"/>
                </a:solidFill>
                <a:latin typeface="Calibri"/>
                <a:ea typeface="ＭＳ Ｐゴシック" panose="020B0600070205080204" pitchFamily="50" charset="-128"/>
              </a:rPr>
              <a:t>日までは</a:t>
            </a:r>
            <a:r>
              <a:rPr lang="ja-JP" altLang="en-US" sz="1014">
                <a:solidFill>
                  <a:prstClr val="black"/>
                </a:solidFill>
                <a:latin typeface="Calibri"/>
                <a:ea typeface="ＭＳ Ｐゴシック" panose="020B0600070205080204" pitchFamily="50" charset="-128"/>
              </a:rPr>
              <a:t>努力義務）。</a:t>
            </a:r>
            <a:endParaRPr lang="en-US" altLang="ja-JP" sz="1014" dirty="0">
              <a:solidFill>
                <a:prstClr val="black"/>
              </a:solidFill>
              <a:latin typeface="Calibri"/>
              <a:ea typeface="ＭＳ Ｐゴシック" panose="020B0600070205080204" pitchFamily="50" charset="-128"/>
            </a:endParaRPr>
          </a:p>
          <a:p>
            <a:pPr marL="173881" indent="-347762" defTabSz="954253" eaLnBrk="1" fontAlgn="auto" hangingPunct="1">
              <a:spcBef>
                <a:spcPts val="0"/>
              </a:spcBef>
              <a:spcAft>
                <a:spcPts val="0"/>
              </a:spcAft>
              <a:defRPr/>
            </a:pPr>
            <a:r>
              <a:rPr lang="ja-JP" altLang="en-US" sz="1352" dirty="0">
                <a:solidFill>
                  <a:prstClr val="black"/>
                </a:solidFill>
                <a:latin typeface="Calibri"/>
                <a:ea typeface="ＭＳ Ｐゴシック" panose="020B0600070205080204" pitchFamily="50" charset="-128"/>
              </a:rPr>
              <a:t>　　　　</a:t>
            </a:r>
            <a:r>
              <a:rPr lang="en-US" altLang="ja-JP" sz="1352" dirty="0">
                <a:solidFill>
                  <a:prstClr val="black"/>
                </a:solidFill>
                <a:latin typeface="Calibri"/>
                <a:ea typeface="ＭＳ Ｐゴシック" panose="020B0600070205080204" pitchFamily="50" charset="-128"/>
              </a:rPr>
              <a:t>※</a:t>
            </a:r>
            <a:r>
              <a:rPr lang="ja-JP" altLang="en-US" sz="1352" dirty="0">
                <a:solidFill>
                  <a:prstClr val="black"/>
                </a:solidFill>
                <a:latin typeface="Calibri"/>
                <a:ea typeface="ＭＳ Ｐゴシック" panose="020B0600070205080204" pitchFamily="50" charset="-128"/>
              </a:rPr>
              <a:t>その他、事業主による防止措置の実施に関するコンサルティング、セミナー開催等の公的支援を実施する。</a:t>
            </a:r>
          </a:p>
        </p:txBody>
      </p:sp>
      <p:sp>
        <p:nvSpPr>
          <p:cNvPr id="2" name="テキスト ボックス 1"/>
          <p:cNvSpPr txBox="1"/>
          <p:nvPr/>
        </p:nvSpPr>
        <p:spPr>
          <a:xfrm>
            <a:off x="6361113" y="600075"/>
            <a:ext cx="3757612" cy="196850"/>
          </a:xfrm>
          <a:prstGeom prst="rect">
            <a:avLst/>
          </a:prstGeom>
          <a:noFill/>
        </p:spPr>
        <p:txBody>
          <a:bodyPr>
            <a:spAutoFit/>
          </a:bodyPr>
          <a:lstStyle/>
          <a:p>
            <a:pPr defTabSz="954253" eaLnBrk="1" fontAlgn="auto" hangingPunct="1">
              <a:spcBef>
                <a:spcPts val="0"/>
              </a:spcBef>
              <a:spcAft>
                <a:spcPts val="0"/>
              </a:spcAft>
              <a:defRPr/>
            </a:pPr>
            <a:r>
              <a:rPr lang="en-US" altLang="ja-JP" sz="677" dirty="0">
                <a:solidFill>
                  <a:prstClr val="black"/>
                </a:solidFill>
                <a:latin typeface="Calibri"/>
                <a:ea typeface="ＭＳ Ｐゴシック" panose="020B0600070205080204" pitchFamily="50" charset="-128"/>
              </a:rPr>
              <a:t>※</a:t>
            </a:r>
            <a:r>
              <a:rPr lang="ja-JP" altLang="en-US" sz="677" dirty="0">
                <a:solidFill>
                  <a:prstClr val="black"/>
                </a:solidFill>
                <a:latin typeface="Calibri"/>
                <a:ea typeface="ＭＳ Ｐゴシック" panose="020B0600070205080204" pitchFamily="50" charset="-128"/>
              </a:rPr>
              <a:t>労働施策の総合的な推進並びに労働者の雇用の安定及び職業生活の充実等に関する法律</a:t>
            </a:r>
          </a:p>
        </p:txBody>
      </p:sp>
      <p:sp>
        <p:nvSpPr>
          <p:cNvPr id="5" name="スライド番号プレースホルダー 4"/>
          <p:cNvSpPr>
            <a:spLocks noGrp="1"/>
          </p:cNvSpPr>
          <p:nvPr>
            <p:ph type="sldNum" sz="quarter" idx="12"/>
          </p:nvPr>
        </p:nvSpPr>
        <p:spPr/>
        <p:txBody>
          <a:bodyPr/>
          <a:lstStyle/>
          <a:p>
            <a:pPr defTabSz="954088" eaLnBrk="1" hangingPunct="1"/>
            <a:fld id="{5A22FCB4-BC29-4EC1-A40B-F2F635DA350C}" type="slidenum">
              <a:rPr lang="ja-JP" altLang="en-US">
                <a:solidFill>
                  <a:srgbClr val="000000"/>
                </a:solidFill>
              </a:rPr>
              <a:pPr defTabSz="954088" eaLnBrk="1" hangingPunct="1"/>
              <a:t>6</a:t>
            </a:fld>
            <a:endParaRPr lang="ja-JP" altLang="en-US">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スライド番号プレースホルダー 2"/>
          <p:cNvSpPr>
            <a:spLocks noGrp="1"/>
          </p:cNvSpPr>
          <p:nvPr>
            <p:ph type="sldNum" sz="quarter" idx="12"/>
          </p:nvPr>
        </p:nvSpPr>
        <p:spPr>
          <a:xfrm>
            <a:off x="9434513" y="6710363"/>
            <a:ext cx="715962" cy="327025"/>
          </a:xfrm>
        </p:spPr>
        <p:txBody>
          <a:bodyPr rtlCol="0"/>
          <a:lstStyle/>
          <a:p>
            <a:pPr defTabSz="954253" eaLnBrk="1" fontAlgn="auto" hangingPunct="1">
              <a:spcBef>
                <a:spcPts val="0"/>
              </a:spcBef>
              <a:spcAft>
                <a:spcPts val="0"/>
              </a:spcAft>
              <a:defRPr/>
            </a:pPr>
            <a:r>
              <a:rPr lang="en-US" altLang="ja-JP" sz="1377" dirty="0">
                <a:solidFill>
                  <a:prstClr val="black"/>
                </a:solidFill>
                <a:latin typeface="+mn-lt"/>
                <a:ea typeface="ＭＳ Ｐゴシック" panose="020B0600070205080204" pitchFamily="50" charset="-128"/>
              </a:rPr>
              <a:t>14</a:t>
            </a:r>
            <a:endParaRPr lang="ja-JP" altLang="en-US" sz="1377" dirty="0">
              <a:solidFill>
                <a:prstClr val="black"/>
              </a:solidFill>
              <a:latin typeface="+mn-lt"/>
              <a:ea typeface="ＭＳ Ｐゴシック" panose="020B0600070205080204" pitchFamily="50" charset="-128"/>
            </a:endParaRPr>
          </a:p>
        </p:txBody>
      </p:sp>
      <p:sp>
        <p:nvSpPr>
          <p:cNvPr id="4" name="テキスト ボックス 3"/>
          <p:cNvSpPr txBox="1"/>
          <p:nvPr/>
        </p:nvSpPr>
        <p:spPr>
          <a:xfrm>
            <a:off x="676275" y="873125"/>
            <a:ext cx="8955088" cy="247650"/>
          </a:xfrm>
          <a:custGeom>
            <a:avLst/>
            <a:gdLst>
              <a:gd name="connsiteX0" fmla="*/ 0 w 8870819"/>
              <a:gd name="connsiteY0" fmla="*/ 0 h 369332"/>
              <a:gd name="connsiteX1" fmla="*/ 8870819 w 8870819"/>
              <a:gd name="connsiteY1" fmla="*/ 0 h 369332"/>
              <a:gd name="connsiteX2" fmla="*/ 8870819 w 8870819"/>
              <a:gd name="connsiteY2" fmla="*/ 369332 h 369332"/>
              <a:gd name="connsiteX3" fmla="*/ 0 w 8870819"/>
              <a:gd name="connsiteY3" fmla="*/ 369332 h 369332"/>
              <a:gd name="connsiteX4" fmla="*/ 0 w 8870819"/>
              <a:gd name="connsiteY4" fmla="*/ 0 h 369332"/>
              <a:gd name="connsiteX0" fmla="*/ 0 w 8906914"/>
              <a:gd name="connsiteY0" fmla="*/ 0 h 369332"/>
              <a:gd name="connsiteX1" fmla="*/ 8906914 w 8906914"/>
              <a:gd name="connsiteY1" fmla="*/ 0 h 369332"/>
              <a:gd name="connsiteX2" fmla="*/ 8870819 w 8906914"/>
              <a:gd name="connsiteY2" fmla="*/ 369332 h 369332"/>
              <a:gd name="connsiteX3" fmla="*/ 0 w 8906914"/>
              <a:gd name="connsiteY3" fmla="*/ 369332 h 369332"/>
              <a:gd name="connsiteX4" fmla="*/ 0 w 8906914"/>
              <a:gd name="connsiteY4" fmla="*/ 0 h 369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06914" h="369332">
                <a:moveTo>
                  <a:pt x="0" y="0"/>
                </a:moveTo>
                <a:lnTo>
                  <a:pt x="8906914" y="0"/>
                </a:lnTo>
                <a:lnTo>
                  <a:pt x="8870819" y="369332"/>
                </a:lnTo>
                <a:lnTo>
                  <a:pt x="0" y="369332"/>
                </a:lnTo>
                <a:lnTo>
                  <a:pt x="0" y="0"/>
                </a:lnTo>
                <a:close/>
              </a:path>
            </a:pathLst>
          </a:custGeom>
          <a:solidFill>
            <a:schemeClr val="accent5">
              <a:lumMod val="40000"/>
              <a:lumOff val="60000"/>
            </a:schemeClr>
          </a:solidFill>
        </p:spPr>
        <p:txBody>
          <a:bodyPr tIns="0" bIns="34776">
            <a:spAutoFit/>
          </a:bodyPr>
          <a:lstStyle/>
          <a:p>
            <a:pPr defTabSz="954253" eaLnBrk="1" fontAlgn="auto" hangingPunct="1">
              <a:spcBef>
                <a:spcPts val="0"/>
              </a:spcBef>
              <a:spcAft>
                <a:spcPts val="0"/>
              </a:spcAft>
              <a:defRPr/>
            </a:pPr>
            <a:r>
              <a:rPr lang="ja-JP" altLang="en-US" sz="1377" dirty="0">
                <a:solidFill>
                  <a:prstClr val="black"/>
                </a:solidFill>
                <a:latin typeface="ＤＦ平成ゴシック体W5" panose="020B0509000000000000" pitchFamily="49" charset="-128"/>
                <a:ea typeface="ＤＦ平成ゴシック体W5" panose="020B0509000000000000" pitchFamily="49" charset="-128"/>
              </a:rPr>
              <a:t>（３）セクシュアルハラスメント等の防止対策の強化</a:t>
            </a:r>
            <a:r>
              <a:rPr lang="ja-JP" altLang="en-US" sz="1159" dirty="0">
                <a:solidFill>
                  <a:prstClr val="black"/>
                </a:solidFill>
                <a:latin typeface="ＤＦ平成ゴシック体W5" panose="020B0509000000000000" pitchFamily="49" charset="-128"/>
                <a:ea typeface="ＤＦ平成ゴシック体W5" panose="020B0509000000000000" pitchFamily="49" charset="-128"/>
              </a:rPr>
              <a:t>（男女雇用機会均等法、育児・介護休業法、労働施策総合推進法）</a:t>
            </a:r>
          </a:p>
        </p:txBody>
      </p:sp>
      <p:sp>
        <p:nvSpPr>
          <p:cNvPr id="15" name="テキスト ボックス 14"/>
          <p:cNvSpPr txBox="1"/>
          <p:nvPr/>
        </p:nvSpPr>
        <p:spPr>
          <a:xfrm>
            <a:off x="582624" y="2814349"/>
            <a:ext cx="9209830" cy="3478453"/>
          </a:xfrm>
          <a:prstGeom prst="rect">
            <a:avLst/>
          </a:prstGeom>
          <a:noFill/>
        </p:spPr>
        <p:txBody>
          <a:bodyPr>
            <a:spAutoFit/>
          </a:bodyPr>
          <a:lstStyle/>
          <a:p>
            <a:pPr marL="431383" indent="-431383" defTabSz="954253" eaLnBrk="1" fontAlgn="auto" hangingPunct="1">
              <a:spcBef>
                <a:spcPts val="1181"/>
              </a:spcBef>
              <a:spcAft>
                <a:spcPts val="0"/>
              </a:spcAft>
              <a:tabLst>
                <a:tab pos="1081253" algn="l"/>
              </a:tabLst>
              <a:defRPr/>
            </a:pPr>
            <a:r>
              <a:rPr lang="ja-JP" altLang="en-US" sz="1352" u="sng"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②　事業主に相談等をした労働者に対する不利益取扱いの禁止</a:t>
            </a:r>
            <a:endParaRPr lang="en-US" altLang="ja-JP" sz="1352" u="sng"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139105" indent="-347762" defTabSz="954253" eaLnBrk="1" fontAlgn="auto" hangingPunct="1">
              <a:spcBef>
                <a:spcPts val="296"/>
              </a:spcBef>
              <a:spcAft>
                <a:spcPts val="0"/>
              </a:spcAft>
              <a:tabLst>
                <a:tab pos="1081253" algn="l"/>
              </a:tabLst>
              <a:defRPr/>
            </a:pPr>
            <a:r>
              <a:rPr lang="ja-JP" altLang="en-US" sz="1352"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rPr>
              <a:t>　　 労働者が相談等を行うことに躊躇することがないよう、労働者がセクシュアルハラスメント等に関して事業主に相談したこと等を理由とした不利益取扱いを禁止する。</a:t>
            </a:r>
            <a:endParaRPr lang="en-US" altLang="ja-JP" sz="1352" kern="100" dirty="0">
              <a:solidFill>
                <a:prstClr val="black"/>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a:p>
            <a:pPr marL="141679" indent="-354196" defTabSz="954253" eaLnBrk="1" fontAlgn="auto" hangingPunct="1">
              <a:spcBef>
                <a:spcPts val="590"/>
              </a:spcBef>
              <a:spcAft>
                <a:spcPts val="0"/>
              </a:spcAft>
              <a:defRPr/>
            </a:pPr>
            <a:r>
              <a:rPr lang="ja-JP" altLang="en-US" sz="1181" dirty="0">
                <a:solidFill>
                  <a:prstClr val="black"/>
                </a:solidFill>
                <a:latin typeface="ＭＳ Ｐゴシック" panose="020B0600070205080204" pitchFamily="50" charset="-128"/>
                <a:ea typeface="ＭＳ Ｐゴシック" panose="020B0600070205080204" pitchFamily="50" charset="-128"/>
              </a:rPr>
              <a:t>　　　　</a:t>
            </a:r>
            <a:endParaRPr lang="en-US" altLang="ja-JP" sz="1377" dirty="0">
              <a:solidFill>
                <a:prstClr val="black"/>
              </a:solidFill>
              <a:latin typeface="ＭＳ Ｐゴシック" panose="020B0600070205080204" pitchFamily="50" charset="-128"/>
              <a:ea typeface="ＭＳ Ｐゴシック" panose="020B0600070205080204" pitchFamily="50" charset="-128"/>
            </a:endParaRPr>
          </a:p>
          <a:p>
            <a:pPr marL="141679" indent="-354196" defTabSz="954253" eaLnBrk="1" fontAlgn="auto" hangingPunct="1">
              <a:spcBef>
                <a:spcPts val="0"/>
              </a:spcBef>
              <a:spcAft>
                <a:spcPts val="0"/>
              </a:spcAft>
              <a:defRPr/>
            </a:pPr>
            <a:r>
              <a:rPr lang="ja-JP" altLang="en-US" sz="1352" u="sng" dirty="0">
                <a:solidFill>
                  <a:prstClr val="black"/>
                </a:solidFill>
                <a:latin typeface="ＭＳ Ｐゴシック" panose="020B0600070205080204" pitchFamily="50" charset="-128"/>
                <a:ea typeface="ＭＳ Ｐゴシック" panose="020B0600070205080204" pitchFamily="50" charset="-128"/>
              </a:rPr>
              <a:t>③　自社の労働者等が他社の労働者にセクシュアルハラスメントを行った場合の協力対応</a:t>
            </a:r>
            <a:endParaRPr lang="en-US" altLang="ja-JP" sz="1063" u="sng" strike="sngStrike" dirty="0">
              <a:solidFill>
                <a:prstClr val="black"/>
              </a:solidFill>
              <a:latin typeface="ＭＳ Ｐゴシック" panose="020B0600070205080204" pitchFamily="50" charset="-128"/>
              <a:ea typeface="ＭＳ Ｐゴシック" panose="020B0600070205080204" pitchFamily="50" charset="-128"/>
            </a:endParaRPr>
          </a:p>
          <a:p>
            <a:pPr marL="141679" indent="-354196" defTabSz="954253" eaLnBrk="1" fontAlgn="auto" hangingPunct="1">
              <a:spcBef>
                <a:spcPts val="579"/>
              </a:spcBef>
              <a:spcAft>
                <a:spcPts val="0"/>
              </a:spcAft>
              <a:defRPr/>
            </a:pPr>
            <a:r>
              <a:rPr lang="ja-JP" altLang="en-US" sz="1352" dirty="0">
                <a:solidFill>
                  <a:prstClr val="black"/>
                </a:solidFill>
                <a:latin typeface="ＭＳ Ｐゴシック" panose="020B0600070205080204" pitchFamily="50" charset="-128"/>
                <a:ea typeface="ＭＳ Ｐゴシック" panose="020B0600070205080204" pitchFamily="50" charset="-128"/>
              </a:rPr>
              <a:t>　　 事業主に対し、他社から雇用管理上の措置の実施（事実確認等）に関して必要な協力を求められた場合に、これに応じる努力義務を設ける。</a:t>
            </a:r>
            <a:endParaRPr lang="en-US" altLang="ja-JP" sz="1352" dirty="0">
              <a:solidFill>
                <a:prstClr val="black"/>
              </a:solidFill>
              <a:latin typeface="ＭＳ Ｐゴシック" panose="020B0600070205080204" pitchFamily="50" charset="-128"/>
              <a:ea typeface="ＭＳ Ｐゴシック" panose="020B0600070205080204" pitchFamily="50" charset="-128"/>
            </a:endParaRPr>
          </a:p>
          <a:p>
            <a:pPr marL="559740" indent="-771367" defTabSz="954253" eaLnBrk="1" fontAlgn="auto" hangingPunct="1">
              <a:spcBef>
                <a:spcPts val="590"/>
              </a:spcBef>
              <a:spcAft>
                <a:spcPts val="0"/>
              </a:spcAft>
              <a:defRPr/>
            </a:pPr>
            <a:r>
              <a:rPr lang="ja-JP" altLang="en-US" sz="1181" dirty="0">
                <a:solidFill>
                  <a:prstClr val="black"/>
                </a:solidFill>
                <a:latin typeface="Calibri"/>
                <a:ea typeface="ＭＳ Ｐゴシック" panose="020B0600070205080204" pitchFamily="50" charset="-128"/>
              </a:rPr>
              <a:t>　　　　</a:t>
            </a:r>
            <a:r>
              <a:rPr lang="en-US" altLang="ja-JP" sz="1181" dirty="0">
                <a:solidFill>
                  <a:prstClr val="black"/>
                </a:solidFill>
                <a:latin typeface="Calibri"/>
                <a:ea typeface="ＭＳ Ｐゴシック" panose="020B0600070205080204" pitchFamily="50" charset="-128"/>
              </a:rPr>
              <a:t>※</a:t>
            </a:r>
            <a:r>
              <a:rPr lang="ja-JP" altLang="en-US" sz="1181" dirty="0">
                <a:solidFill>
                  <a:prstClr val="black"/>
                </a:solidFill>
                <a:latin typeface="Calibri"/>
                <a:ea typeface="ＭＳ Ｐゴシック" panose="020B0600070205080204" pitchFamily="50" charset="-128"/>
              </a:rPr>
              <a:t>　あわせて、自社の労働者が他社の労働者等からセクシュアルハラスメントを受けた場合も、相談に応じる等の措置義務の対象となることを指針で明確化する。</a:t>
            </a:r>
            <a:endParaRPr lang="en-US" altLang="ja-JP" sz="1181" dirty="0">
              <a:solidFill>
                <a:prstClr val="black"/>
              </a:solidFill>
              <a:latin typeface="Calibri"/>
              <a:ea typeface="ＭＳ Ｐゴシック" panose="020B0600070205080204" pitchFamily="50" charset="-128"/>
            </a:endParaRPr>
          </a:p>
          <a:p>
            <a:pPr marL="141679" indent="-354196" defTabSz="954253" eaLnBrk="1" fontAlgn="auto" hangingPunct="1">
              <a:spcBef>
                <a:spcPts val="0"/>
              </a:spcBef>
              <a:spcAft>
                <a:spcPts val="0"/>
              </a:spcAft>
              <a:defRPr/>
            </a:pPr>
            <a:endParaRPr lang="en-US" altLang="ja-JP" sz="1181" dirty="0">
              <a:solidFill>
                <a:prstClr val="black"/>
              </a:solidFill>
              <a:latin typeface="ＭＳ Ｐゴシック" panose="020B0600070205080204" pitchFamily="50" charset="-128"/>
              <a:ea typeface="ＭＳ Ｐゴシック" panose="020B0600070205080204" pitchFamily="50" charset="-128"/>
            </a:endParaRPr>
          </a:p>
          <a:p>
            <a:pPr marL="141679" indent="-354196" defTabSz="954253" eaLnBrk="1" fontAlgn="auto" hangingPunct="1">
              <a:spcBef>
                <a:spcPts val="0"/>
              </a:spcBef>
              <a:spcAft>
                <a:spcPts val="0"/>
              </a:spcAft>
              <a:defRPr/>
            </a:pPr>
            <a:endParaRPr lang="en-US" altLang="ja-JP" sz="1181" dirty="0">
              <a:solidFill>
                <a:prstClr val="black"/>
              </a:solidFill>
              <a:latin typeface="ＭＳ Ｐゴシック" panose="020B0600070205080204" pitchFamily="50" charset="-128"/>
              <a:ea typeface="ＭＳ Ｐゴシック" panose="020B0600070205080204" pitchFamily="50" charset="-128"/>
            </a:endParaRPr>
          </a:p>
          <a:p>
            <a:pPr marL="141679" indent="-354196" defTabSz="954253" eaLnBrk="1" fontAlgn="auto" hangingPunct="1">
              <a:spcBef>
                <a:spcPts val="0"/>
              </a:spcBef>
              <a:spcAft>
                <a:spcPts val="0"/>
              </a:spcAft>
              <a:defRPr/>
            </a:pPr>
            <a:r>
              <a:rPr lang="ja-JP" altLang="en-US" sz="1352" u="sng" dirty="0">
                <a:solidFill>
                  <a:prstClr val="black"/>
                </a:solidFill>
                <a:latin typeface="ＭＳ Ｐゴシック" panose="020B0600070205080204" pitchFamily="50" charset="-128"/>
                <a:ea typeface="ＭＳ Ｐゴシック" panose="020B0600070205080204" pitchFamily="50" charset="-128"/>
              </a:rPr>
              <a:t>④　調停の出頭・意見聴取の対象者の拡大</a:t>
            </a:r>
            <a:endParaRPr lang="en-US" altLang="ja-JP" sz="1352" u="sng" dirty="0">
              <a:solidFill>
                <a:prstClr val="black"/>
              </a:solidFill>
              <a:latin typeface="ＭＳ Ｐゴシック" panose="020B0600070205080204" pitchFamily="50" charset="-128"/>
              <a:ea typeface="ＭＳ Ｐゴシック" panose="020B0600070205080204" pitchFamily="50" charset="-128"/>
            </a:endParaRPr>
          </a:p>
          <a:p>
            <a:pPr marL="139105" indent="-312986" defTabSz="954253" eaLnBrk="1" fontAlgn="auto" hangingPunct="1">
              <a:spcBef>
                <a:spcPts val="579"/>
              </a:spcBef>
              <a:spcAft>
                <a:spcPts val="0"/>
              </a:spcAft>
              <a:defRPr/>
            </a:pPr>
            <a:r>
              <a:rPr lang="ja-JP" altLang="en-US" sz="1352" dirty="0">
                <a:solidFill>
                  <a:prstClr val="black"/>
                </a:solidFill>
                <a:latin typeface="ＭＳ Ｐゴシック" panose="020B0600070205080204" pitchFamily="50" charset="-128"/>
                <a:ea typeface="ＭＳ Ｐゴシック" panose="020B0600070205080204" pitchFamily="50" charset="-128"/>
              </a:rPr>
              <a:t>　　　セクシュアルハラスメント等の調停制度について、紛争調整委員会が必要を認めた場合には、関係当事者の同意の有無に関わらず、職場の同僚等も参考人として出頭の求めや意見聴取が行えるよう、対象者を拡大する。</a:t>
            </a:r>
            <a:endParaRPr lang="en-US" altLang="ja-JP" sz="1352" dirty="0">
              <a:solidFill>
                <a:prstClr val="black"/>
              </a:solidFill>
              <a:latin typeface="ＭＳ Ｐゴシック" panose="020B0600070205080204" pitchFamily="50" charset="-128"/>
              <a:ea typeface="ＭＳ Ｐゴシック" panose="020B0600070205080204" pitchFamily="50" charset="-128"/>
            </a:endParaRPr>
          </a:p>
          <a:p>
            <a:pPr defTabSz="954253" eaLnBrk="1" fontAlgn="auto" hangingPunct="1">
              <a:spcBef>
                <a:spcPts val="590"/>
              </a:spcBef>
              <a:spcAft>
                <a:spcPts val="0"/>
              </a:spcAft>
              <a:defRPr/>
            </a:pPr>
            <a:r>
              <a:rPr lang="ja-JP" altLang="en-US" sz="1181" dirty="0">
                <a:solidFill>
                  <a:prstClr val="black"/>
                </a:solidFill>
                <a:latin typeface="Calibri"/>
                <a:ea typeface="ＭＳ Ｐゴシック" panose="020B0600070205080204" pitchFamily="50" charset="-128"/>
              </a:rPr>
              <a:t>　　　　</a:t>
            </a:r>
            <a:endParaRPr lang="en-US" altLang="ja-JP" sz="1181" dirty="0">
              <a:solidFill>
                <a:prstClr val="black"/>
              </a:solidFill>
              <a:latin typeface="Calibri"/>
              <a:ea typeface="ＭＳ Ｐゴシック" panose="020B0600070205080204" pitchFamily="50" charset="-128"/>
            </a:endParaRPr>
          </a:p>
        </p:txBody>
      </p:sp>
      <p:sp>
        <p:nvSpPr>
          <p:cNvPr id="10" name="テキスト ボックス 9"/>
          <p:cNvSpPr txBox="1"/>
          <p:nvPr/>
        </p:nvSpPr>
        <p:spPr>
          <a:xfrm>
            <a:off x="582613" y="1493838"/>
            <a:ext cx="9209087" cy="1323975"/>
          </a:xfrm>
          <a:prstGeom prst="rect">
            <a:avLst/>
          </a:prstGeom>
          <a:noFill/>
        </p:spPr>
        <p:txBody>
          <a:bodyPr>
            <a:spAutoFit/>
          </a:bodyPr>
          <a:lstStyle/>
          <a:p>
            <a:pPr marL="106259" indent="-425035" defTabSz="954253" eaLnBrk="1" fontAlgn="auto" hangingPunct="1">
              <a:lnSpc>
                <a:spcPts val="1771"/>
              </a:lnSpc>
              <a:spcBef>
                <a:spcPts val="0"/>
              </a:spcBef>
              <a:spcAft>
                <a:spcPts val="0"/>
              </a:spcAft>
              <a:defRPr/>
            </a:pPr>
            <a:r>
              <a:rPr lang="ja-JP" altLang="en-US" sz="1352" u="sng" dirty="0">
                <a:solidFill>
                  <a:prstClr val="black"/>
                </a:solidFill>
                <a:latin typeface="ＭＳ Ｐゴシック" panose="020B0600070205080204" pitchFamily="50" charset="-128"/>
                <a:ea typeface="ＭＳ Ｐゴシック" panose="020B0600070205080204" pitchFamily="50" charset="-128"/>
              </a:rPr>
              <a:t>①　セクシュアルハラスメント等に関する国、事業主及び労働者の責務の明確化</a:t>
            </a:r>
            <a:endParaRPr lang="en-US" altLang="ja-JP" sz="1352" u="sng" dirty="0">
              <a:solidFill>
                <a:prstClr val="black"/>
              </a:solidFill>
              <a:latin typeface="ＭＳ Ｐゴシック" panose="020B0600070205080204" pitchFamily="50" charset="-128"/>
              <a:ea typeface="ＭＳ Ｐゴシック" panose="020B0600070205080204" pitchFamily="50" charset="-128"/>
            </a:endParaRPr>
          </a:p>
          <a:p>
            <a:pPr marL="106259" indent="-425035" defTabSz="954253" eaLnBrk="1" fontAlgn="auto" hangingPunct="1">
              <a:lnSpc>
                <a:spcPts val="1771"/>
              </a:lnSpc>
              <a:spcBef>
                <a:spcPts val="0"/>
              </a:spcBef>
              <a:spcAft>
                <a:spcPts val="0"/>
              </a:spcAft>
              <a:defRPr/>
            </a:pPr>
            <a:r>
              <a:rPr lang="ja-JP" altLang="en-US" sz="1352" dirty="0">
                <a:solidFill>
                  <a:prstClr val="black"/>
                </a:solidFill>
                <a:latin typeface="ＭＳ Ｐゴシック" panose="020B0600070205080204" pitchFamily="50" charset="-128"/>
                <a:ea typeface="ＭＳ Ｐゴシック" panose="020B0600070205080204" pitchFamily="50" charset="-128"/>
              </a:rPr>
              <a:t>　　セクシュアルハラスメント等は行ってはならないこと等に対する関心と理解を深めることや、他の労働者に対する言動に</a:t>
            </a:r>
            <a:endParaRPr lang="en-US" altLang="ja-JP" sz="1352" dirty="0">
              <a:solidFill>
                <a:prstClr val="black"/>
              </a:solidFill>
              <a:latin typeface="ＭＳ Ｐゴシック" panose="020B0600070205080204" pitchFamily="50" charset="-128"/>
              <a:ea typeface="ＭＳ Ｐゴシック" panose="020B0600070205080204" pitchFamily="50" charset="-128"/>
            </a:endParaRPr>
          </a:p>
          <a:p>
            <a:pPr marL="106259" indent="-425035" defTabSz="954253" eaLnBrk="1" fontAlgn="auto" hangingPunct="1">
              <a:lnSpc>
                <a:spcPts val="1771"/>
              </a:lnSpc>
              <a:spcBef>
                <a:spcPts val="0"/>
              </a:spcBef>
              <a:spcAft>
                <a:spcPts val="0"/>
              </a:spcAft>
              <a:defRPr/>
            </a:pPr>
            <a:r>
              <a:rPr lang="ja-JP" altLang="en-US" sz="1352" dirty="0">
                <a:solidFill>
                  <a:prstClr val="black"/>
                </a:solidFill>
                <a:latin typeface="ＭＳ Ｐゴシック" panose="020B0600070205080204" pitchFamily="50" charset="-128"/>
                <a:ea typeface="ＭＳ Ｐゴシック" panose="020B0600070205080204" pitchFamily="50" charset="-128"/>
              </a:rPr>
              <a:t>　注意を払うこと等を関係者の責務として明記する。</a:t>
            </a:r>
            <a:endParaRPr lang="en-US" altLang="ja-JP" sz="1352" dirty="0">
              <a:solidFill>
                <a:prstClr val="black"/>
              </a:solidFill>
              <a:latin typeface="ＭＳ Ｐゴシック" panose="020B0600070205080204" pitchFamily="50" charset="-128"/>
              <a:ea typeface="ＭＳ Ｐゴシック" panose="020B0600070205080204" pitchFamily="50" charset="-128"/>
            </a:endParaRPr>
          </a:p>
          <a:p>
            <a:pPr marL="106259" indent="-425035" defTabSz="954253" eaLnBrk="1" fontAlgn="auto" hangingPunct="1">
              <a:lnSpc>
                <a:spcPts val="1771"/>
              </a:lnSpc>
              <a:spcBef>
                <a:spcPts val="579"/>
              </a:spcBef>
              <a:spcAft>
                <a:spcPts val="0"/>
              </a:spcAft>
              <a:defRPr/>
            </a:pPr>
            <a:r>
              <a:rPr lang="ja-JP" altLang="en-US" sz="1352" dirty="0">
                <a:solidFill>
                  <a:prstClr val="black"/>
                </a:solidFill>
                <a:latin typeface="ＭＳ Ｐゴシック" panose="020B0600070205080204" pitchFamily="50" charset="-128"/>
                <a:ea typeface="ＭＳ Ｐゴシック" panose="020B0600070205080204" pitchFamily="50" charset="-128"/>
              </a:rPr>
              <a:t>　　　</a:t>
            </a:r>
            <a:r>
              <a:rPr lang="en-US" altLang="ja-JP" sz="1159" dirty="0">
                <a:solidFill>
                  <a:prstClr val="black"/>
                </a:solidFill>
                <a:latin typeface="ＭＳ Ｐゴシック" panose="020B0600070205080204" pitchFamily="50" charset="-128"/>
                <a:ea typeface="ＭＳ Ｐゴシック" panose="020B0600070205080204" pitchFamily="50" charset="-128"/>
              </a:rPr>
              <a:t>※</a:t>
            </a:r>
            <a:r>
              <a:rPr lang="ja-JP" altLang="en-US" sz="1159" dirty="0">
                <a:solidFill>
                  <a:prstClr val="black"/>
                </a:solidFill>
                <a:latin typeface="ＭＳ Ｐゴシック" panose="020B0600070205080204" pitchFamily="50" charset="-128"/>
                <a:ea typeface="ＭＳ Ｐゴシック" panose="020B0600070205080204" pitchFamily="50" charset="-128"/>
              </a:rPr>
              <a:t>パワーハラスメント、いわゆるマタニティハラスメントについても同様（②④も同じ）</a:t>
            </a:r>
            <a:endParaRPr lang="en-US" altLang="ja-JP" sz="1159" dirty="0">
              <a:solidFill>
                <a:prstClr val="black"/>
              </a:solidFill>
              <a:latin typeface="ＭＳ Ｐゴシック" panose="020B0600070205080204" pitchFamily="50" charset="-128"/>
              <a:ea typeface="ＭＳ Ｐゴシック" panose="020B0600070205080204" pitchFamily="50" charset="-128"/>
            </a:endParaRPr>
          </a:p>
          <a:p>
            <a:pPr marL="106259" indent="-425035" defTabSz="954253" eaLnBrk="1" fontAlgn="auto" hangingPunct="1">
              <a:lnSpc>
                <a:spcPts val="1771"/>
              </a:lnSpc>
              <a:spcBef>
                <a:spcPts val="0"/>
              </a:spcBef>
              <a:spcAft>
                <a:spcPts val="0"/>
              </a:spcAft>
              <a:defRPr/>
            </a:pPr>
            <a:r>
              <a:rPr lang="ja-JP" altLang="en-US" sz="1159" dirty="0">
                <a:solidFill>
                  <a:prstClr val="black"/>
                </a:solidFill>
                <a:latin typeface="ＭＳ Ｐゴシック" panose="020B0600070205080204" pitchFamily="50" charset="-128"/>
                <a:ea typeface="ＭＳ Ｐゴシック" panose="020B0600070205080204" pitchFamily="50" charset="-128"/>
              </a:rPr>
              <a:t>　</a:t>
            </a:r>
            <a:endParaRPr lang="en-US" altLang="ja-JP" sz="1159" dirty="0">
              <a:solidFill>
                <a:prstClr val="black"/>
              </a:solidFill>
              <a:latin typeface="ＭＳ Ｐゴシック" panose="020B0600070205080204" pitchFamily="50" charset="-128"/>
              <a:ea typeface="ＭＳ Ｐゴシック" panose="020B0600070205080204" pitchFamily="50" charset="-128"/>
            </a:endParaRPr>
          </a:p>
        </p:txBody>
      </p:sp>
      <p:sp>
        <p:nvSpPr>
          <p:cNvPr id="11" name="角丸四角形 10"/>
          <p:cNvSpPr/>
          <p:nvPr/>
        </p:nvSpPr>
        <p:spPr>
          <a:xfrm>
            <a:off x="442913" y="552450"/>
            <a:ext cx="9440862" cy="6132513"/>
          </a:xfrm>
          <a:prstGeom prst="roundRect">
            <a:avLst>
              <a:gd name="adj" fmla="val 4084"/>
            </a:avLst>
          </a:prstGeom>
          <a:noFill/>
        </p:spPr>
        <p:style>
          <a:lnRef idx="2">
            <a:schemeClr val="accent5"/>
          </a:lnRef>
          <a:fillRef idx="1">
            <a:schemeClr val="lt1"/>
          </a:fillRef>
          <a:effectRef idx="0">
            <a:schemeClr val="accent5"/>
          </a:effectRef>
          <a:fontRef idx="minor">
            <a:schemeClr val="dk1"/>
          </a:fontRef>
        </p:style>
        <p:txBody>
          <a:bodyPr anchor="ctr"/>
          <a:lstStyle/>
          <a:p>
            <a:pPr algn="ctr" defTabSz="954253" eaLnBrk="1" fontAlgn="auto" hangingPunct="1">
              <a:spcBef>
                <a:spcPts val="0"/>
              </a:spcBef>
              <a:spcAft>
                <a:spcPts val="0"/>
              </a:spcAft>
              <a:defRPr/>
            </a:pPr>
            <a:endParaRPr lang="ja-JP" altLang="en-US" sz="1739">
              <a:solidFill>
                <a:prstClr val="black"/>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396875" y="73025"/>
            <a:ext cx="9526588" cy="527050"/>
          </a:xfrm>
          <a:prstGeom prst="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954253" eaLnBrk="1" fontAlgn="auto" hangingPunct="1">
              <a:spcBef>
                <a:spcPts val="0"/>
              </a:spcBef>
              <a:spcAft>
                <a:spcPts val="0"/>
              </a:spcAft>
              <a:defRPr/>
            </a:pPr>
            <a:r>
              <a:rPr lang="ja-JP" altLang="en-US" sz="1673" b="1" dirty="0">
                <a:solidFill>
                  <a:prstClr val="white"/>
                </a:solidFill>
              </a:rPr>
              <a:t>事業主が職場における優越的な関係を背景とした言動に起因する問題に関して</a:t>
            </a:r>
            <a:endParaRPr lang="en-US" altLang="ja-JP" sz="1673" b="1" dirty="0">
              <a:solidFill>
                <a:prstClr val="white"/>
              </a:solidFill>
            </a:endParaRPr>
          </a:p>
          <a:p>
            <a:pPr algn="ctr" defTabSz="954253" eaLnBrk="1" fontAlgn="auto" hangingPunct="1">
              <a:spcBef>
                <a:spcPts val="0"/>
              </a:spcBef>
              <a:spcAft>
                <a:spcPts val="0"/>
              </a:spcAft>
              <a:defRPr/>
            </a:pPr>
            <a:r>
              <a:rPr lang="ja-JP" altLang="en-US" sz="1673" b="1" dirty="0">
                <a:solidFill>
                  <a:prstClr val="white"/>
                </a:solidFill>
              </a:rPr>
              <a:t>雇用管理上講ずべき措置等についての指針　概要</a:t>
            </a:r>
          </a:p>
        </p:txBody>
      </p:sp>
      <p:sp>
        <p:nvSpPr>
          <p:cNvPr id="8" name="正方形/長方形 7"/>
          <p:cNvSpPr/>
          <p:nvPr/>
        </p:nvSpPr>
        <p:spPr>
          <a:xfrm>
            <a:off x="438150" y="671513"/>
            <a:ext cx="4591050" cy="376237"/>
          </a:xfrm>
          <a:prstGeom prst="rect">
            <a:avLst/>
          </a:prstGeom>
          <a:solidFill>
            <a:schemeClr val="accent5">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anchor="ctr"/>
          <a:lstStyle/>
          <a:p>
            <a:pPr defTabSz="954253" eaLnBrk="1" fontAlgn="auto" hangingPunct="1">
              <a:spcBef>
                <a:spcPts val="0"/>
              </a:spcBef>
              <a:spcAft>
                <a:spcPts val="0"/>
              </a:spcAft>
              <a:defRPr/>
            </a:pPr>
            <a:r>
              <a:rPr lang="ja-JP" altLang="en-US" sz="1882" dirty="0">
                <a:solidFill>
                  <a:prstClr val="black"/>
                </a:solidFill>
              </a:rPr>
              <a:t>１．職場におけるパワーハラスメントの内容</a:t>
            </a:r>
          </a:p>
        </p:txBody>
      </p:sp>
      <p:sp>
        <p:nvSpPr>
          <p:cNvPr id="9" name="テキスト ボックス 8"/>
          <p:cNvSpPr txBox="1"/>
          <p:nvPr/>
        </p:nvSpPr>
        <p:spPr>
          <a:xfrm>
            <a:off x="438150" y="1069975"/>
            <a:ext cx="9488488" cy="1196975"/>
          </a:xfrm>
          <a:prstGeom prst="rect">
            <a:avLst/>
          </a:prstGeom>
          <a:noFill/>
        </p:spPr>
        <p:txBody>
          <a:bodyPr>
            <a:spAutoFit/>
          </a:bodyPr>
          <a:lstStyle/>
          <a:p>
            <a:pPr marL="189264" indent="-189264" defTabSz="954253" eaLnBrk="1" fontAlgn="auto" hangingPunct="1">
              <a:spcBef>
                <a:spcPts val="0"/>
              </a:spcBef>
              <a:spcAft>
                <a:spcPts val="0"/>
              </a:spcAft>
              <a:defRPr/>
            </a:pPr>
            <a:r>
              <a:rPr lang="ja-JP" altLang="en-US" sz="1673" dirty="0">
                <a:solidFill>
                  <a:prstClr val="black"/>
                </a:solidFill>
                <a:latin typeface="ＤＦ特太ゴシック体" panose="020B0509000000000000" pitchFamily="49" charset="-128"/>
                <a:ea typeface="ＤＦ特太ゴシック体" panose="020B0509000000000000" pitchFamily="49" charset="-128"/>
              </a:rPr>
              <a:t>＜職場におけるパワーハラスメントとは＞</a:t>
            </a:r>
            <a:endParaRPr lang="en-US" altLang="ja-JP" sz="1673" dirty="0">
              <a:solidFill>
                <a:prstClr val="black"/>
              </a:solidFill>
              <a:latin typeface="ＤＦ特太ゴシック体" panose="020B0509000000000000" pitchFamily="49" charset="-128"/>
              <a:ea typeface="ＤＦ特太ゴシック体" panose="020B0509000000000000" pitchFamily="49" charset="-128"/>
            </a:endParaRPr>
          </a:p>
          <a:p>
            <a:pPr marL="189264" indent="-189264" defTabSz="954253" eaLnBrk="1" fontAlgn="auto" hangingPunct="1">
              <a:lnSpc>
                <a:spcPts val="2092"/>
              </a:lnSpc>
              <a:spcBef>
                <a:spcPts val="314"/>
              </a:spcBef>
              <a:spcAft>
                <a:spcPts val="0"/>
              </a:spcAft>
              <a:defRPr/>
            </a:pPr>
            <a:r>
              <a:rPr lang="ja-JP" altLang="en-US" sz="1464" dirty="0">
                <a:solidFill>
                  <a:prstClr val="black"/>
                </a:solidFill>
                <a:latin typeface="メイリオ" panose="020B0604030504040204" pitchFamily="50" charset="-128"/>
                <a:ea typeface="メイリオ" panose="020B0604030504040204" pitchFamily="50" charset="-128"/>
              </a:rPr>
              <a:t>○　職場において行われる</a:t>
            </a:r>
            <a:r>
              <a:rPr lang="ja-JP" altLang="en-US" sz="1464" b="1" u="sng" dirty="0">
                <a:solidFill>
                  <a:srgbClr val="C00000"/>
                </a:solidFill>
                <a:latin typeface="メイリオ" panose="020B0604030504040204" pitchFamily="50" charset="-128"/>
                <a:ea typeface="メイリオ" panose="020B0604030504040204" pitchFamily="50" charset="-128"/>
              </a:rPr>
              <a:t>①優越的な関係を背景とした言動であって、②業務上必要かつ相当な範囲を超えた</a:t>
            </a:r>
            <a:endParaRPr lang="en-US" altLang="ja-JP" sz="1464" b="1" u="sng" dirty="0">
              <a:solidFill>
                <a:srgbClr val="C00000"/>
              </a:solidFill>
              <a:latin typeface="メイリオ" panose="020B0604030504040204" pitchFamily="50" charset="-128"/>
              <a:ea typeface="メイリオ" panose="020B0604030504040204" pitchFamily="50" charset="-128"/>
            </a:endParaRPr>
          </a:p>
          <a:p>
            <a:pPr marL="189264" indent="-189264" defTabSz="954253" eaLnBrk="1" fontAlgn="auto" hangingPunct="1">
              <a:lnSpc>
                <a:spcPts val="2092"/>
              </a:lnSpc>
              <a:spcBef>
                <a:spcPts val="0"/>
              </a:spcBef>
              <a:spcAft>
                <a:spcPts val="0"/>
              </a:spcAft>
              <a:defRPr/>
            </a:pPr>
            <a:r>
              <a:rPr lang="ja-JP" altLang="en-US" sz="1464" b="1" dirty="0">
                <a:solidFill>
                  <a:srgbClr val="C00000"/>
                </a:solidFill>
                <a:latin typeface="メイリオ" panose="020B0604030504040204" pitchFamily="50" charset="-128"/>
                <a:ea typeface="メイリオ" panose="020B0604030504040204" pitchFamily="50" charset="-128"/>
              </a:rPr>
              <a:t>　</a:t>
            </a:r>
            <a:r>
              <a:rPr lang="ja-JP" altLang="en-US" sz="1464" b="1" u="sng" dirty="0">
                <a:solidFill>
                  <a:srgbClr val="C00000"/>
                </a:solidFill>
                <a:latin typeface="メイリオ" panose="020B0604030504040204" pitchFamily="50" charset="-128"/>
                <a:ea typeface="メイリオ" panose="020B0604030504040204" pitchFamily="50" charset="-128"/>
              </a:rPr>
              <a:t>ものにより、③労働者の就業環境が害されるもの</a:t>
            </a:r>
            <a:r>
              <a:rPr lang="ja-JP" altLang="en-US" sz="1464" dirty="0">
                <a:solidFill>
                  <a:prstClr val="black"/>
                </a:solidFill>
                <a:latin typeface="メイリオ" panose="020B0604030504040204" pitchFamily="50" charset="-128"/>
                <a:ea typeface="メイリオ" panose="020B0604030504040204" pitchFamily="50" charset="-128"/>
              </a:rPr>
              <a:t>であり、①～③までの要素を全てみたすもの。</a:t>
            </a:r>
            <a:endParaRPr lang="en-US" altLang="ja-JP" sz="1464" dirty="0">
              <a:solidFill>
                <a:prstClr val="black"/>
              </a:solidFill>
              <a:latin typeface="メイリオ" panose="020B0604030504040204" pitchFamily="50" charset="-128"/>
              <a:ea typeface="メイリオ" panose="020B0604030504040204" pitchFamily="50" charset="-128"/>
            </a:endParaRPr>
          </a:p>
          <a:p>
            <a:pPr marL="189264" indent="-189264" defTabSz="954253" eaLnBrk="1" fontAlgn="auto" hangingPunct="1">
              <a:lnSpc>
                <a:spcPts val="2092"/>
              </a:lnSpc>
              <a:spcBef>
                <a:spcPts val="0"/>
              </a:spcBef>
              <a:spcAft>
                <a:spcPts val="0"/>
              </a:spcAft>
              <a:defRPr/>
            </a:pPr>
            <a:r>
              <a:rPr lang="ja-JP" altLang="en-US" sz="1464" dirty="0">
                <a:solidFill>
                  <a:prstClr val="black"/>
                </a:solidFill>
                <a:latin typeface="メイリオ" panose="020B0604030504040204" pitchFamily="50" charset="-128"/>
                <a:ea typeface="メイリオ" panose="020B0604030504040204" pitchFamily="50" charset="-128"/>
              </a:rPr>
              <a:t>　　→　</a:t>
            </a:r>
            <a:r>
              <a:rPr lang="ja-JP" altLang="en-US" sz="1464" u="sng" dirty="0">
                <a:solidFill>
                  <a:prstClr val="black"/>
                </a:solidFill>
                <a:latin typeface="メイリオ" panose="020B0604030504040204" pitchFamily="50" charset="-128"/>
                <a:ea typeface="メイリオ" panose="020B0604030504040204" pitchFamily="50" charset="-128"/>
              </a:rPr>
              <a:t>客観的にみて、業務上必要かつ相当な範囲で行われる適正な業務指示や指導については、該当しない</a:t>
            </a:r>
            <a:r>
              <a:rPr lang="ja-JP" altLang="en-US" sz="1464" dirty="0">
                <a:solidFill>
                  <a:prstClr val="black"/>
                </a:solidFill>
                <a:latin typeface="メイリオ" panose="020B0604030504040204" pitchFamily="50" charset="-128"/>
                <a:ea typeface="メイリオ" panose="020B0604030504040204" pitchFamily="50" charset="-128"/>
              </a:rPr>
              <a:t>。</a:t>
            </a:r>
            <a:r>
              <a:rPr lang="ja-JP" altLang="en-US" sz="1464" dirty="0">
                <a:solidFill>
                  <a:prstClr val="black"/>
                </a:solidFill>
                <a:latin typeface="HG丸ｺﾞｼｯｸM-PRO" panose="020F0600000000000000" pitchFamily="50" charset="-128"/>
                <a:ea typeface="HG丸ｺﾞｼｯｸM-PRO" panose="020F0600000000000000" pitchFamily="50" charset="-128"/>
              </a:rPr>
              <a:t>　</a:t>
            </a:r>
          </a:p>
        </p:txBody>
      </p:sp>
      <p:graphicFrame>
        <p:nvGraphicFramePr>
          <p:cNvPr id="10" name="表 9"/>
          <p:cNvGraphicFramePr>
            <a:graphicFrameLocks noGrp="1"/>
          </p:cNvGraphicFramePr>
          <p:nvPr/>
        </p:nvGraphicFramePr>
        <p:xfrm>
          <a:off x="438150" y="2344738"/>
          <a:ext cx="9485313" cy="4406925"/>
        </p:xfrm>
        <a:graphic>
          <a:graphicData uri="http://schemas.openxmlformats.org/drawingml/2006/table">
            <a:tbl>
              <a:tblPr firstRow="1" bandRow="1">
                <a:tableStyleId>{5A111915-BE36-4E01-A7E5-04B1672EAD32}</a:tableStyleId>
              </a:tblPr>
              <a:tblGrid>
                <a:gridCol w="2544255">
                  <a:extLst>
                    <a:ext uri="{9D8B030D-6E8A-4147-A177-3AD203B41FA5}">
                      <a16:colId xmlns="" xmlns:a16="http://schemas.microsoft.com/office/drawing/2014/main" val="414342210"/>
                    </a:ext>
                  </a:extLst>
                </a:gridCol>
                <a:gridCol w="6941058">
                  <a:extLst>
                    <a:ext uri="{9D8B030D-6E8A-4147-A177-3AD203B41FA5}">
                      <a16:colId xmlns="" xmlns:a16="http://schemas.microsoft.com/office/drawing/2014/main" val="2094460851"/>
                    </a:ext>
                  </a:extLst>
                </a:gridCol>
              </a:tblGrid>
              <a:tr h="614829">
                <a:tc>
                  <a:txBody>
                    <a:bodyPr/>
                    <a:lstStyle/>
                    <a:p>
                      <a:r>
                        <a:rPr kumimoji="1" lang="ja-JP" altLang="en-US" sz="1500" dirty="0" smtClean="0"/>
                        <a:t>職場におけるパワハラの</a:t>
                      </a:r>
                      <a:endParaRPr kumimoji="1" lang="en-US" altLang="ja-JP" sz="1500" dirty="0" smtClean="0"/>
                    </a:p>
                    <a:p>
                      <a:r>
                        <a:rPr kumimoji="1" lang="ja-JP" altLang="en-US" sz="1500" dirty="0" smtClean="0"/>
                        <a:t>３要素</a:t>
                      </a:r>
                      <a:endParaRPr kumimoji="1" lang="ja-JP" altLang="en-US" sz="1500" dirty="0"/>
                    </a:p>
                  </a:txBody>
                  <a:tcPr marL="95629" marR="95629" marT="47816" marB="47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kumimoji="1" lang="ja-JP" altLang="en-US" sz="1500" dirty="0" smtClean="0"/>
                        <a:t>具体的な内容</a:t>
                      </a:r>
                      <a:endParaRPr kumimoji="1" lang="ja-JP" altLang="en-US" sz="1500" dirty="0"/>
                    </a:p>
                  </a:txBody>
                  <a:tcPr marL="95629" marR="95629" marT="47816" marB="47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 xmlns:a16="http://schemas.microsoft.com/office/drawing/2014/main" val="1383787979"/>
                  </a:ext>
                </a:extLst>
              </a:tr>
              <a:tr h="1772020">
                <a:tc>
                  <a:txBody>
                    <a:bodyPr/>
                    <a:lstStyle/>
                    <a:p>
                      <a:pPr marL="180975" indent="-180975"/>
                      <a:r>
                        <a:rPr kumimoji="1" lang="ja-JP" altLang="en-US" sz="1500" dirty="0" smtClean="0"/>
                        <a:t>①　優越的な関係を背景とした言動</a:t>
                      </a:r>
                      <a:endParaRPr kumimoji="1" lang="ja-JP" altLang="en-US" sz="1500" dirty="0"/>
                    </a:p>
                  </a:txBody>
                  <a:tcPr marL="95629" marR="95629" marT="47816" marB="47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indent="-180975"/>
                      <a:r>
                        <a:rPr kumimoji="1" lang="ja-JP" altLang="en-US" sz="1500" kern="1200" dirty="0" smtClean="0">
                          <a:effectLst/>
                        </a:rPr>
                        <a:t>○　</a:t>
                      </a:r>
                      <a:r>
                        <a:rPr kumimoji="1" lang="ja-JP" altLang="ja-JP" sz="1500" kern="1200" dirty="0" smtClean="0">
                          <a:effectLst/>
                        </a:rPr>
                        <a:t>当該事業主の業務を遂行するに当たって、当該言動を受ける労働者が行為者に対して抵抗又は拒絶することができない蓋然性が高い関係を背景として行われるもの</a:t>
                      </a:r>
                      <a:endParaRPr kumimoji="1" lang="en-US" altLang="ja-JP" sz="1500" kern="1200" dirty="0" smtClean="0">
                        <a:effectLst/>
                      </a:endParaRPr>
                    </a:p>
                    <a:p>
                      <a:r>
                        <a:rPr kumimoji="1" lang="ja-JP" altLang="en-US" sz="1300" kern="1200" dirty="0" smtClean="0">
                          <a:effectLst/>
                        </a:rPr>
                        <a:t>　　（例）</a:t>
                      </a:r>
                      <a:endParaRPr kumimoji="1" lang="en-US" altLang="ja-JP" sz="1300" kern="1200" dirty="0" smtClean="0">
                        <a:effectLst/>
                      </a:endParaRPr>
                    </a:p>
                    <a:p>
                      <a:pPr marL="266700" indent="-85725"/>
                      <a:r>
                        <a:rPr kumimoji="1" lang="ja-JP" altLang="ja-JP" sz="1300" kern="1200" dirty="0" smtClean="0">
                          <a:effectLst/>
                        </a:rPr>
                        <a:t>・　職務上の地位が上位の者による言動</a:t>
                      </a:r>
                    </a:p>
                    <a:p>
                      <a:pPr marL="266700" indent="-85725"/>
                      <a:r>
                        <a:rPr kumimoji="1" lang="ja-JP" altLang="ja-JP" sz="1300" kern="1200" dirty="0" smtClean="0">
                          <a:effectLst/>
                        </a:rPr>
                        <a:t>・　同僚又は部下による言動で、当該言動を行う者が業務上必要な知識や豊富な経験を有しており、当該者の協力を得なければ業務の円滑な遂行を行うことが困難であるもの</a:t>
                      </a:r>
                    </a:p>
                    <a:p>
                      <a:pPr marL="266700" indent="-85725"/>
                      <a:r>
                        <a:rPr kumimoji="1" lang="ja-JP" altLang="ja-JP" sz="1300" kern="1200" dirty="0" smtClean="0">
                          <a:effectLst/>
                        </a:rPr>
                        <a:t>・　同僚又は部下からの集団による行為で、これに抵抗又は拒絶することが困難であるもの</a:t>
                      </a:r>
                      <a:r>
                        <a:rPr kumimoji="1" lang="ja-JP" altLang="en-US" sz="1300" kern="1200" dirty="0" smtClean="0">
                          <a:effectLst/>
                        </a:rPr>
                        <a:t>　等</a:t>
                      </a:r>
                      <a:r>
                        <a:rPr kumimoji="1" lang="ja-JP" altLang="ja-JP" sz="1300" kern="1200" dirty="0" smtClean="0">
                          <a:effectLst/>
                        </a:rPr>
                        <a:t>　</a:t>
                      </a:r>
                      <a:endParaRPr kumimoji="1" lang="ja-JP" altLang="en-US" sz="1300" dirty="0"/>
                    </a:p>
                  </a:txBody>
                  <a:tcPr marL="95629" marR="95629" marT="47816" marB="47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785977001"/>
                  </a:ext>
                </a:extLst>
              </a:tr>
              <a:tr h="552828">
                <a:tc>
                  <a:txBody>
                    <a:bodyPr/>
                    <a:lstStyle/>
                    <a:p>
                      <a:pPr marL="180975" indent="-180975"/>
                      <a:r>
                        <a:rPr kumimoji="1" lang="ja-JP" altLang="en-US" sz="1500" dirty="0" smtClean="0"/>
                        <a:t>②　業務上必要かつ相当な範囲を超えた言動</a:t>
                      </a:r>
                      <a:endParaRPr kumimoji="1" lang="ja-JP" altLang="en-US" sz="1500" dirty="0"/>
                    </a:p>
                  </a:txBody>
                  <a:tcPr marL="95629" marR="95629" marT="47816" marB="47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85725" indent="-85725"/>
                      <a:r>
                        <a:rPr kumimoji="1" lang="ja-JP" altLang="en-US" sz="1500" kern="1200" dirty="0" smtClean="0">
                          <a:effectLst/>
                        </a:rPr>
                        <a:t>○　</a:t>
                      </a:r>
                      <a:r>
                        <a:rPr kumimoji="1" lang="ja-JP" altLang="ja-JP" sz="1500" kern="1200" dirty="0" smtClean="0">
                          <a:effectLst/>
                        </a:rPr>
                        <a:t>社会通念に照らし、当該言動が明らかに当該事業主の業務上必要性がない、又はその態様が相当でないもの</a:t>
                      </a:r>
                      <a:endParaRPr kumimoji="1" lang="ja-JP" altLang="en-US" sz="1500" dirty="0"/>
                    </a:p>
                  </a:txBody>
                  <a:tcPr marL="95629" marR="95629" marT="47816" marB="47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656999382"/>
                  </a:ext>
                </a:extLst>
              </a:tr>
              <a:tr h="1467222">
                <a:tc>
                  <a:txBody>
                    <a:bodyPr/>
                    <a:lstStyle/>
                    <a:p>
                      <a:pPr marL="179388" indent="-179388"/>
                      <a:r>
                        <a:rPr kumimoji="1" lang="ja-JP" altLang="en-US" sz="1500" dirty="0" smtClean="0"/>
                        <a:t>③　労働者の就業環境が害される</a:t>
                      </a:r>
                      <a:endParaRPr kumimoji="1" lang="ja-JP" altLang="en-US" sz="1500" dirty="0"/>
                    </a:p>
                  </a:txBody>
                  <a:tcPr marL="95629" marR="95629" marT="47816" marB="47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indent="-180975"/>
                      <a:r>
                        <a:rPr kumimoji="1" lang="ja-JP" altLang="en-US" sz="1500" kern="1200" dirty="0" smtClean="0">
                          <a:effectLst/>
                        </a:rPr>
                        <a:t>○　</a:t>
                      </a:r>
                      <a:r>
                        <a:rPr kumimoji="1" lang="ja-JP" altLang="ja-JP" sz="1500" kern="1200" dirty="0" smtClean="0">
                          <a:effectLst/>
                        </a:rPr>
                        <a:t>当該言動により労働者が身体的又は精神的に苦痛を与えられ、労働者の就業環境が不快なものとなったため、能力の発揮に重大な悪影響が生じる等当該労働者が就業する上で看過できない程度の支障が生じること</a:t>
                      </a:r>
                    </a:p>
                    <a:p>
                      <a:pPr marL="180975" indent="-180975"/>
                      <a:r>
                        <a:rPr kumimoji="1" lang="ja-JP" altLang="en-US" sz="1500" kern="1200" dirty="0" smtClean="0">
                          <a:effectLst/>
                        </a:rPr>
                        <a:t>○    </a:t>
                      </a:r>
                      <a:r>
                        <a:rPr kumimoji="1" lang="ja-JP" altLang="ja-JP" sz="1500" kern="1200" dirty="0" smtClean="0">
                          <a:effectLst/>
                        </a:rPr>
                        <a:t>この判断に当たっては、「平均的な労働者の感じ方」、すなわち、同様の状況で当該言動を受けた場合に、社会一般の労働者が、就業する上で看過できない程度の支障が生じたと感じるような言動であるかどうかを基準とすることが</a:t>
                      </a:r>
                      <a:r>
                        <a:rPr kumimoji="1" lang="ja-JP" altLang="en-US" sz="1500" kern="1200" dirty="0" smtClean="0">
                          <a:effectLst/>
                        </a:rPr>
                        <a:t>適当</a:t>
                      </a:r>
                      <a:endParaRPr kumimoji="1" lang="en-US" altLang="ja-JP" sz="1500" kern="1200" dirty="0" smtClean="0">
                        <a:effectLst/>
                      </a:endParaRPr>
                    </a:p>
                  </a:txBody>
                  <a:tcPr marL="95629" marR="95629" marT="47816" marB="4781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673784619"/>
                  </a:ext>
                </a:extLst>
              </a:tr>
            </a:tbl>
          </a:graphicData>
        </a:graphic>
      </p:graphicFrame>
      <p:sp>
        <p:nvSpPr>
          <p:cNvPr id="11" name="テキスト ボックス 10"/>
          <p:cNvSpPr txBox="1"/>
          <p:nvPr/>
        </p:nvSpPr>
        <p:spPr>
          <a:xfrm>
            <a:off x="404813" y="6742113"/>
            <a:ext cx="9518650" cy="542925"/>
          </a:xfrm>
          <a:prstGeom prst="rect">
            <a:avLst/>
          </a:prstGeom>
          <a:noFill/>
        </p:spPr>
        <p:txBody>
          <a:bodyPr>
            <a:spAutoFit/>
          </a:bodyPr>
          <a:lstStyle/>
          <a:p>
            <a:pPr marL="189264" indent="-189264" defTabSz="954253" eaLnBrk="1" fontAlgn="auto" hangingPunct="1">
              <a:spcBef>
                <a:spcPts val="0"/>
              </a:spcBef>
              <a:spcAft>
                <a:spcPts val="0"/>
              </a:spcAft>
              <a:defRPr/>
            </a:pPr>
            <a:r>
              <a:rPr lang="ja-JP" altLang="en-US" sz="1464" dirty="0">
                <a:solidFill>
                  <a:prstClr val="black"/>
                </a:solidFill>
                <a:latin typeface="メイリオ" panose="020B0604030504040204" pitchFamily="50" charset="-128"/>
                <a:ea typeface="メイリオ" panose="020B0604030504040204" pitchFamily="50" charset="-128"/>
              </a:rPr>
              <a:t>○　個別の事案の判断に際しては、</a:t>
            </a:r>
            <a:r>
              <a:rPr lang="ja-JP" altLang="en-US" sz="1464" u="sng" dirty="0">
                <a:solidFill>
                  <a:prstClr val="black"/>
                </a:solidFill>
                <a:latin typeface="メイリオ" panose="020B0604030504040204" pitchFamily="50" charset="-128"/>
                <a:ea typeface="メイリオ" panose="020B0604030504040204" pitchFamily="50" charset="-128"/>
              </a:rPr>
              <a:t>相談窓口の担当者等が相談者の心身の状況や当該言動が行われた際の受け止めなどその認識にも配慮しながら、相談者及び行為者の双方から丁寧に事実確認等を行う</a:t>
            </a:r>
            <a:r>
              <a:rPr lang="ja-JP" altLang="en-US" sz="1464" dirty="0">
                <a:solidFill>
                  <a:prstClr val="black"/>
                </a:solidFill>
                <a:latin typeface="メイリオ" panose="020B0604030504040204" pitchFamily="50" charset="-128"/>
                <a:ea typeface="メイリオ" panose="020B0604030504040204" pitchFamily="50" charset="-128"/>
              </a:rPr>
              <a:t>ことも重要。</a:t>
            </a:r>
            <a:endParaRPr lang="en-US" altLang="ja-JP" sz="1464" dirty="0">
              <a:solidFill>
                <a:prstClr val="black"/>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7137400" y="625475"/>
            <a:ext cx="4443413" cy="268288"/>
          </a:xfrm>
          <a:prstGeom prst="rect">
            <a:avLst/>
          </a:prstGeom>
          <a:noFill/>
        </p:spPr>
        <p:txBody>
          <a:bodyPr>
            <a:spAutoFit/>
          </a:bodyPr>
          <a:lstStyle/>
          <a:p>
            <a:pPr defTabSz="954253" eaLnBrk="1" fontAlgn="auto" hangingPunct="1">
              <a:spcBef>
                <a:spcPts val="0"/>
              </a:spcBef>
              <a:spcAft>
                <a:spcPts val="0"/>
              </a:spcAft>
              <a:defRPr/>
            </a:pPr>
            <a:r>
              <a:rPr lang="ja-JP" altLang="en-US" sz="1150" dirty="0">
                <a:solidFill>
                  <a:prstClr val="black"/>
                </a:solidFill>
                <a:latin typeface="Calibri"/>
                <a:ea typeface="ＭＳ Ｐゴシック" panose="020B0600070205080204" pitchFamily="50" charset="-128"/>
              </a:rPr>
              <a:t>令和２年１月１５日厚生労働省告示第５号</a:t>
            </a:r>
          </a:p>
        </p:txBody>
      </p:sp>
      <p:sp>
        <p:nvSpPr>
          <p:cNvPr id="5" name="スライド番号プレースホルダー 4"/>
          <p:cNvSpPr>
            <a:spLocks noGrp="1"/>
          </p:cNvSpPr>
          <p:nvPr>
            <p:ph type="sldNum" sz="quarter" idx="12"/>
          </p:nvPr>
        </p:nvSpPr>
        <p:spPr/>
        <p:txBody>
          <a:bodyPr/>
          <a:lstStyle/>
          <a:p>
            <a:pPr defTabSz="954088" eaLnBrk="1" hangingPunct="1"/>
            <a:fld id="{398702CE-6B85-45BA-9EAD-17561CA38929}" type="slidenum">
              <a:rPr lang="ja-JP" altLang="en-US">
                <a:solidFill>
                  <a:srgbClr val="000000"/>
                </a:solidFill>
              </a:rPr>
              <a:pPr defTabSz="954088" eaLnBrk="1" hangingPunct="1"/>
              <a:t>8</a:t>
            </a:fld>
            <a:endParaRPr lang="ja-JP" altLang="en-US">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396875" y="-17463"/>
            <a:ext cx="9188450" cy="349251"/>
          </a:xfrm>
          <a:prstGeom prst="rect">
            <a:avLst/>
          </a:prstGeom>
          <a:noFill/>
        </p:spPr>
        <p:txBody>
          <a:bodyPr>
            <a:spAutoFit/>
          </a:bodyPr>
          <a:lstStyle/>
          <a:p>
            <a:pPr defTabSz="954253" eaLnBrk="1" fontAlgn="auto" hangingPunct="1">
              <a:spcBef>
                <a:spcPts val="0"/>
              </a:spcBef>
              <a:spcAft>
                <a:spcPts val="0"/>
              </a:spcAft>
              <a:defRPr/>
            </a:pPr>
            <a:r>
              <a:rPr lang="ja-JP" altLang="en-US" sz="1673" dirty="0">
                <a:solidFill>
                  <a:prstClr val="black"/>
                </a:solidFill>
                <a:latin typeface="ＤＦ特太ゴシック体" panose="020B0509000000000000" pitchFamily="49" charset="-128"/>
                <a:ea typeface="ＤＦ特太ゴシック体" panose="020B0509000000000000" pitchFamily="49" charset="-128"/>
              </a:rPr>
              <a:t>＜職場におけるパワハラに該当すると考えられる例／該当しないと考えられる例＞</a:t>
            </a:r>
          </a:p>
        </p:txBody>
      </p:sp>
      <p:sp>
        <p:nvSpPr>
          <p:cNvPr id="5" name="テキスト ボックス 4"/>
          <p:cNvSpPr txBox="1"/>
          <p:nvPr/>
        </p:nvSpPr>
        <p:spPr>
          <a:xfrm>
            <a:off x="431800" y="236538"/>
            <a:ext cx="9529763" cy="1323975"/>
          </a:xfrm>
          <a:prstGeom prst="rect">
            <a:avLst/>
          </a:prstGeom>
          <a:noFill/>
        </p:spPr>
        <p:txBody>
          <a:bodyPr>
            <a:spAutoFit/>
          </a:bodyPr>
          <a:lstStyle/>
          <a:p>
            <a:pPr marL="89651" indent="-89651" defTabSz="954253" eaLnBrk="1" fontAlgn="auto" hangingPunct="1">
              <a:lnSpc>
                <a:spcPts val="1673"/>
              </a:lnSpc>
              <a:spcBef>
                <a:spcPts val="0"/>
              </a:spcBef>
              <a:spcAft>
                <a:spcPts val="0"/>
              </a:spcAft>
              <a:defRPr/>
            </a:pPr>
            <a:r>
              <a:rPr lang="ja-JP" altLang="en-US" sz="1360" dirty="0">
                <a:solidFill>
                  <a:prstClr val="black"/>
                </a:solidFill>
                <a:latin typeface="メイリオ" panose="020B0604030504040204" pitchFamily="50" charset="-128"/>
                <a:ea typeface="メイリオ" panose="020B0604030504040204" pitchFamily="50" charset="-128"/>
              </a:rPr>
              <a:t>○　以下は</a:t>
            </a:r>
            <a:r>
              <a:rPr lang="ja-JP" altLang="ja-JP" sz="1360" u="sng" dirty="0">
                <a:solidFill>
                  <a:prstClr val="black"/>
                </a:solidFill>
                <a:latin typeface="メイリオ" panose="020B0604030504040204" pitchFamily="50" charset="-128"/>
                <a:ea typeface="メイリオ" panose="020B0604030504040204" pitchFamily="50" charset="-128"/>
              </a:rPr>
              <a:t>代表的な言動の類型</a:t>
            </a:r>
            <a:r>
              <a:rPr lang="ja-JP" altLang="en-US" sz="1360" u="sng" dirty="0">
                <a:solidFill>
                  <a:prstClr val="black"/>
                </a:solidFill>
                <a:latin typeface="メイリオ" panose="020B0604030504040204" pitchFamily="50" charset="-128"/>
                <a:ea typeface="メイリオ" panose="020B0604030504040204" pitchFamily="50" charset="-128"/>
              </a:rPr>
              <a:t>、</a:t>
            </a:r>
            <a:r>
              <a:rPr lang="ja-JP" altLang="ja-JP" sz="1360" u="sng" dirty="0">
                <a:solidFill>
                  <a:prstClr val="black"/>
                </a:solidFill>
                <a:latin typeface="メイリオ" panose="020B0604030504040204" pitchFamily="50" charset="-128"/>
                <a:ea typeface="メイリオ" panose="020B0604030504040204" pitchFamily="50" charset="-128"/>
              </a:rPr>
              <a:t>類型ごとに典型的に職場におけるパワ</a:t>
            </a:r>
            <a:r>
              <a:rPr lang="ja-JP" altLang="en-US" sz="1360" u="sng" dirty="0">
                <a:solidFill>
                  <a:prstClr val="black"/>
                </a:solidFill>
                <a:latin typeface="メイリオ" panose="020B0604030504040204" pitchFamily="50" charset="-128"/>
                <a:ea typeface="メイリオ" panose="020B0604030504040204" pitchFamily="50" charset="-128"/>
              </a:rPr>
              <a:t>ハラ</a:t>
            </a:r>
            <a:r>
              <a:rPr lang="ja-JP" altLang="ja-JP" sz="1360" u="sng" dirty="0">
                <a:solidFill>
                  <a:prstClr val="black"/>
                </a:solidFill>
                <a:latin typeface="メイリオ" panose="020B0604030504040204" pitchFamily="50" charset="-128"/>
                <a:ea typeface="メイリオ" panose="020B0604030504040204" pitchFamily="50" charset="-128"/>
              </a:rPr>
              <a:t>に該当し、又は該当しないと考えられる例</a:t>
            </a:r>
            <a:r>
              <a:rPr lang="ja-JP" altLang="en-US" sz="1360" dirty="0">
                <a:solidFill>
                  <a:prstClr val="black"/>
                </a:solidFill>
                <a:latin typeface="メイリオ" panose="020B0604030504040204" pitchFamily="50" charset="-128"/>
                <a:ea typeface="メイリオ" panose="020B0604030504040204" pitchFamily="50" charset="-128"/>
              </a:rPr>
              <a:t>。　</a:t>
            </a:r>
            <a:endParaRPr lang="en-US" altLang="ja-JP" sz="1360" dirty="0">
              <a:solidFill>
                <a:prstClr val="black"/>
              </a:solidFill>
              <a:latin typeface="メイリオ" panose="020B0604030504040204" pitchFamily="50" charset="-128"/>
              <a:ea typeface="メイリオ" panose="020B0604030504040204" pitchFamily="50" charset="-128"/>
            </a:endParaRPr>
          </a:p>
          <a:p>
            <a:pPr marL="89651" indent="-89651" defTabSz="954253" eaLnBrk="1" fontAlgn="auto" hangingPunct="1">
              <a:lnSpc>
                <a:spcPts val="1673"/>
              </a:lnSpc>
              <a:spcBef>
                <a:spcPts val="0"/>
              </a:spcBef>
              <a:spcAft>
                <a:spcPts val="0"/>
              </a:spcAft>
              <a:defRPr/>
            </a:pPr>
            <a:r>
              <a:rPr lang="ja-JP" altLang="en-US" sz="1360" b="1" dirty="0">
                <a:solidFill>
                  <a:srgbClr val="C00000"/>
                </a:solidFill>
                <a:latin typeface="メイリオ" panose="020B0604030504040204" pitchFamily="50" charset="-128"/>
                <a:ea typeface="メイリオ" panose="020B0604030504040204" pitchFamily="50" charset="-128"/>
              </a:rPr>
              <a:t>　　</a:t>
            </a:r>
            <a:r>
              <a:rPr lang="ja-JP" altLang="ja-JP" sz="1360" b="1" u="sng" dirty="0">
                <a:solidFill>
                  <a:srgbClr val="C00000"/>
                </a:solidFill>
                <a:latin typeface="メイリオ" panose="020B0604030504040204" pitchFamily="50" charset="-128"/>
                <a:ea typeface="メイリオ" panose="020B0604030504040204" pitchFamily="50" charset="-128"/>
              </a:rPr>
              <a:t>個別の事案の状況等によって判断が異なる場合もあり得る</a:t>
            </a:r>
            <a:r>
              <a:rPr lang="ja-JP" altLang="ja-JP" sz="1360" b="1" u="sng" dirty="0">
                <a:solidFill>
                  <a:prstClr val="black"/>
                </a:solidFill>
                <a:latin typeface="メイリオ" panose="020B0604030504040204" pitchFamily="50" charset="-128"/>
                <a:ea typeface="メイリオ" panose="020B0604030504040204" pitchFamily="50" charset="-128"/>
              </a:rPr>
              <a:t>こと</a:t>
            </a:r>
            <a:r>
              <a:rPr lang="ja-JP" altLang="ja-JP" sz="1360" b="1" dirty="0">
                <a:solidFill>
                  <a:prstClr val="black"/>
                </a:solidFill>
                <a:latin typeface="メイリオ" panose="020B0604030504040204" pitchFamily="50" charset="-128"/>
                <a:ea typeface="メイリオ" panose="020B0604030504040204" pitchFamily="50" charset="-128"/>
              </a:rPr>
              <a:t>、</a:t>
            </a:r>
            <a:r>
              <a:rPr lang="ja-JP" altLang="ja-JP" sz="1360" b="1" u="sng" dirty="0">
                <a:solidFill>
                  <a:srgbClr val="C00000"/>
                </a:solidFill>
                <a:latin typeface="メイリオ" panose="020B0604030504040204" pitchFamily="50" charset="-128"/>
                <a:ea typeface="メイリオ" panose="020B0604030504040204" pitchFamily="50" charset="-128"/>
              </a:rPr>
              <a:t>例は限定列挙ではない</a:t>
            </a:r>
            <a:r>
              <a:rPr lang="ja-JP" altLang="ja-JP" sz="1360" b="1" u="sng" dirty="0">
                <a:solidFill>
                  <a:prstClr val="black"/>
                </a:solidFill>
                <a:latin typeface="メイリオ" panose="020B0604030504040204" pitchFamily="50" charset="-128"/>
                <a:ea typeface="メイリオ" panose="020B0604030504040204" pitchFamily="50" charset="-128"/>
              </a:rPr>
              <a:t>ことに十分留意し、</a:t>
            </a:r>
            <a:r>
              <a:rPr lang="ja-JP" altLang="en-US" sz="1360" b="1" u="sng" dirty="0">
                <a:solidFill>
                  <a:srgbClr val="C00000"/>
                </a:solidFill>
                <a:latin typeface="メイリオ" panose="020B0604030504040204" pitchFamily="50" charset="-128"/>
                <a:ea typeface="メイリオ" panose="020B0604030504040204" pitchFamily="50" charset="-128"/>
              </a:rPr>
              <a:t>職場に</a:t>
            </a:r>
            <a:endParaRPr lang="en-US" altLang="ja-JP" sz="1360" b="1" u="sng" dirty="0">
              <a:solidFill>
                <a:srgbClr val="C00000"/>
              </a:solidFill>
              <a:latin typeface="メイリオ" panose="020B0604030504040204" pitchFamily="50" charset="-128"/>
              <a:ea typeface="メイリオ" panose="020B0604030504040204" pitchFamily="50" charset="-128"/>
            </a:endParaRPr>
          </a:p>
          <a:p>
            <a:pPr marL="89651" indent="-89651" defTabSz="954253" eaLnBrk="1" fontAlgn="auto" hangingPunct="1">
              <a:lnSpc>
                <a:spcPts val="1673"/>
              </a:lnSpc>
              <a:spcBef>
                <a:spcPts val="0"/>
              </a:spcBef>
              <a:spcAft>
                <a:spcPts val="0"/>
              </a:spcAft>
              <a:defRPr/>
            </a:pPr>
            <a:r>
              <a:rPr lang="ja-JP" altLang="en-US" sz="1360" b="1" dirty="0">
                <a:solidFill>
                  <a:srgbClr val="C00000"/>
                </a:solidFill>
                <a:latin typeface="メイリオ" panose="020B0604030504040204" pitchFamily="50" charset="-128"/>
                <a:ea typeface="メイリオ" panose="020B0604030504040204" pitchFamily="50" charset="-128"/>
              </a:rPr>
              <a:t>　</a:t>
            </a:r>
            <a:r>
              <a:rPr lang="ja-JP" altLang="en-US" sz="1360" b="1" u="sng" dirty="0">
                <a:solidFill>
                  <a:srgbClr val="C00000"/>
                </a:solidFill>
                <a:latin typeface="メイリオ" panose="020B0604030504040204" pitchFamily="50" charset="-128"/>
                <a:ea typeface="メイリオ" panose="020B0604030504040204" pitchFamily="50" charset="-128"/>
              </a:rPr>
              <a:t>おけるパワハラに該当するか微妙なものも含め</a:t>
            </a:r>
            <a:r>
              <a:rPr lang="ja-JP" altLang="ja-JP" sz="1360" b="1" u="sng" dirty="0">
                <a:solidFill>
                  <a:srgbClr val="C00000"/>
                </a:solidFill>
                <a:latin typeface="メイリオ" panose="020B0604030504040204" pitchFamily="50" charset="-128"/>
                <a:ea typeface="メイリオ" panose="020B0604030504040204" pitchFamily="50" charset="-128"/>
              </a:rPr>
              <a:t>広く相談に対応するなど、適切な対応を行うようにすることが必要</a:t>
            </a:r>
            <a:r>
              <a:rPr lang="ja-JP" altLang="en-US" sz="1360" b="1" u="sng" dirty="0">
                <a:solidFill>
                  <a:srgbClr val="C00000"/>
                </a:solidFill>
                <a:latin typeface="メイリオ" panose="020B0604030504040204" pitchFamily="50" charset="-128"/>
                <a:ea typeface="メイリオ" panose="020B0604030504040204" pitchFamily="50" charset="-128"/>
              </a:rPr>
              <a:t>。　　　　　　　　　　　　　　　　　　　　　　</a:t>
            </a:r>
            <a:endParaRPr lang="en-US" altLang="ja-JP" sz="1360" b="1" u="sng" dirty="0">
              <a:solidFill>
                <a:srgbClr val="C00000"/>
              </a:solidFill>
              <a:latin typeface="メイリオ" panose="020B0604030504040204" pitchFamily="50" charset="-128"/>
              <a:ea typeface="メイリオ" panose="020B0604030504040204" pitchFamily="50" charset="-128"/>
            </a:endParaRPr>
          </a:p>
          <a:p>
            <a:pPr marL="89651" indent="-89651" defTabSz="954253" eaLnBrk="1" fontAlgn="auto" hangingPunct="1">
              <a:lnSpc>
                <a:spcPts val="1150"/>
              </a:lnSpc>
              <a:spcBef>
                <a:spcPts val="0"/>
              </a:spcBef>
              <a:spcAft>
                <a:spcPts val="0"/>
              </a:spcAft>
              <a:defRPr/>
            </a:pPr>
            <a:r>
              <a:rPr lang="ja-JP" altLang="en-US" sz="1046" dirty="0">
                <a:solidFill>
                  <a:prstClr val="black"/>
                </a:solidFill>
                <a:latin typeface="Calibri"/>
                <a:ea typeface="ＭＳ Ｐゴシック" panose="020B0600070205080204" pitchFamily="50" charset="-128"/>
              </a:rPr>
              <a:t>　　　　　　　　　　　　　　　　　　　　　　　　　　　　　　　　　　　　　　　　　　　　　　　　　　　　　　　　　　　　　　　　</a:t>
            </a:r>
            <a:r>
              <a:rPr lang="en-US" altLang="ja-JP" sz="1046" dirty="0">
                <a:solidFill>
                  <a:prstClr val="black"/>
                </a:solidFill>
                <a:latin typeface="Calibri"/>
                <a:ea typeface="ＭＳ Ｐゴシック" panose="020B0600070205080204" pitchFamily="50" charset="-128"/>
              </a:rPr>
              <a:t>※</a:t>
            </a:r>
            <a:r>
              <a:rPr lang="ja-JP" altLang="ja-JP" sz="1046" dirty="0">
                <a:solidFill>
                  <a:prstClr val="black"/>
                </a:solidFill>
                <a:latin typeface="Calibri"/>
                <a:ea typeface="ＭＳ Ｐゴシック" panose="020B0600070205080204" pitchFamily="50" charset="-128"/>
              </a:rPr>
              <a:t>例は優越的な関係を背景として行われたものであることが前提</a:t>
            </a:r>
          </a:p>
          <a:p>
            <a:pPr marL="189264" indent="-189264" defTabSz="954253" eaLnBrk="1" fontAlgn="auto" hangingPunct="1">
              <a:lnSpc>
                <a:spcPts val="1778"/>
              </a:lnSpc>
              <a:spcBef>
                <a:spcPts val="0"/>
              </a:spcBef>
              <a:spcAft>
                <a:spcPts val="0"/>
              </a:spcAft>
              <a:defRPr/>
            </a:pPr>
            <a:endParaRPr lang="ja-JP" altLang="ja-JP" sz="1464" b="1" u="sng" dirty="0">
              <a:solidFill>
                <a:srgbClr val="C00000"/>
              </a:solidFill>
              <a:latin typeface="Calibri"/>
              <a:ea typeface="ＭＳ Ｐゴシック" panose="020B0600070205080204" pitchFamily="50" charset="-128"/>
            </a:endParaRPr>
          </a:p>
          <a:p>
            <a:pPr defTabSz="954253" eaLnBrk="1" fontAlgn="auto" hangingPunct="1">
              <a:spcBef>
                <a:spcPts val="0"/>
              </a:spcBef>
              <a:spcAft>
                <a:spcPts val="0"/>
              </a:spcAft>
              <a:defRPr/>
            </a:pPr>
            <a:endParaRPr lang="ja-JP" altLang="en-US" sz="1255" dirty="0">
              <a:solidFill>
                <a:prstClr val="black"/>
              </a:solidFill>
              <a:latin typeface="Calibri"/>
              <a:ea typeface="ＭＳ Ｐゴシック" panose="020B0600070205080204" pitchFamily="50" charset="-128"/>
            </a:endParaRPr>
          </a:p>
        </p:txBody>
      </p:sp>
      <p:graphicFrame>
        <p:nvGraphicFramePr>
          <p:cNvPr id="6" name="表 5"/>
          <p:cNvGraphicFramePr>
            <a:graphicFrameLocks noGrp="1"/>
          </p:cNvGraphicFramePr>
          <p:nvPr/>
        </p:nvGraphicFramePr>
        <p:xfrm>
          <a:off x="449263" y="1090613"/>
          <a:ext cx="9493250" cy="6161087"/>
        </p:xfrm>
        <a:graphic>
          <a:graphicData uri="http://schemas.openxmlformats.org/drawingml/2006/table">
            <a:tbl>
              <a:tblPr/>
              <a:tblGrid>
                <a:gridCol w="2112962">
                  <a:extLst>
                    <a:ext uri="{9D8B030D-6E8A-4147-A177-3AD203B41FA5}">
                      <a16:colId xmlns="" xmlns:a16="http://schemas.microsoft.com/office/drawing/2014/main" val="2625648151"/>
                    </a:ext>
                  </a:extLst>
                </a:gridCol>
                <a:gridCol w="3689350">
                  <a:extLst>
                    <a:ext uri="{9D8B030D-6E8A-4147-A177-3AD203B41FA5}">
                      <a16:colId xmlns="" xmlns:a16="http://schemas.microsoft.com/office/drawing/2014/main" val="3890933208"/>
                    </a:ext>
                  </a:extLst>
                </a:gridCol>
                <a:gridCol w="3690938">
                  <a:extLst>
                    <a:ext uri="{9D8B030D-6E8A-4147-A177-3AD203B41FA5}">
                      <a16:colId xmlns="" xmlns:a16="http://schemas.microsoft.com/office/drawing/2014/main" val="2945597123"/>
                    </a:ext>
                  </a:extLst>
                </a:gridCol>
              </a:tblGrid>
              <a:tr h="324255">
                <a:tc>
                  <a:txBody>
                    <a:bodyPr/>
                    <a:lstStyle>
                      <a:lvl1pPr defTabSz="954088">
                        <a:spcBef>
                          <a:spcPct val="20000"/>
                        </a:spcBef>
                        <a:buFont typeface="Arial" panose="020B0604020202020204" pitchFamily="34" charset="0"/>
                        <a:defRPr kumimoji="1" sz="2900">
                          <a:solidFill>
                            <a:schemeClr val="tx1"/>
                          </a:solidFill>
                          <a:latin typeface="Calibri" panose="020F0502020204030204" pitchFamily="34" charset="0"/>
                          <a:ea typeface="ＭＳ Ｐゴシック" panose="020B0600070205080204" pitchFamily="50" charset="-128"/>
                        </a:defRPr>
                      </a:lvl1pPr>
                      <a:lvl2pPr marL="476250" defTabSz="954088">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marL="954088" defTabSz="954088">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0338" defTabSz="954088">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1908175" defTabSz="954088">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3653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8225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2797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7369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54088" rtl="0" eaLnBrk="1" fontAlgn="base" latinLnBrk="0" hangingPunct="1">
                        <a:lnSpc>
                          <a:spcPct val="100000"/>
                        </a:lnSpc>
                        <a:spcBef>
                          <a:spcPct val="0"/>
                        </a:spcBef>
                        <a:spcAft>
                          <a:spcPct val="0"/>
                        </a:spcAft>
                        <a:buClrTx/>
                        <a:buSzTx/>
                        <a:buFontTx/>
                        <a:buNone/>
                        <a:tabLst/>
                      </a:pPr>
                      <a:r>
                        <a:rPr kumimoji="1" lang="ja-JP" altLang="en-US" sz="1500" b="1" i="0" u="none" strike="noStrike" cap="none" normalizeH="0" baseline="0" smtClean="0">
                          <a:ln>
                            <a:noFill/>
                          </a:ln>
                          <a:solidFill>
                            <a:schemeClr val="bg1"/>
                          </a:solidFill>
                          <a:effectLst/>
                          <a:latin typeface="Calibri" panose="020F0502020204030204" pitchFamily="34" charset="0"/>
                          <a:ea typeface="ＭＳ Ｐゴシック" panose="020B0600070205080204" pitchFamily="50" charset="-128"/>
                        </a:rPr>
                        <a:t>代表的な言動の類型</a:t>
                      </a:r>
                    </a:p>
                  </a:txBody>
                  <a:tcPr marL="95632" marR="95632" marT="47819" marB="478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lvl1pPr defTabSz="954088">
                        <a:spcBef>
                          <a:spcPct val="20000"/>
                        </a:spcBef>
                        <a:buFont typeface="Arial" panose="020B0604020202020204" pitchFamily="34" charset="0"/>
                        <a:defRPr kumimoji="1" sz="2900">
                          <a:solidFill>
                            <a:schemeClr val="tx1"/>
                          </a:solidFill>
                          <a:latin typeface="Calibri" panose="020F0502020204030204" pitchFamily="34" charset="0"/>
                          <a:ea typeface="ＭＳ Ｐゴシック" panose="020B0600070205080204" pitchFamily="50" charset="-128"/>
                        </a:defRPr>
                      </a:lvl1pPr>
                      <a:lvl2pPr marL="476250" defTabSz="954088">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marL="954088" defTabSz="954088">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0338" defTabSz="954088">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1908175" defTabSz="954088">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3653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8225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2797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7369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54088" rtl="0" eaLnBrk="1" fontAlgn="base" latinLnBrk="0" hangingPunct="1">
                        <a:lnSpc>
                          <a:spcPct val="100000"/>
                        </a:lnSpc>
                        <a:spcBef>
                          <a:spcPct val="0"/>
                        </a:spcBef>
                        <a:spcAft>
                          <a:spcPct val="0"/>
                        </a:spcAft>
                        <a:buClrTx/>
                        <a:buSzTx/>
                        <a:buFontTx/>
                        <a:buNone/>
                        <a:tabLst/>
                      </a:pPr>
                      <a:r>
                        <a:rPr kumimoji="1" lang="ja-JP" altLang="en-US" sz="1500" b="1" i="0" u="none" strike="noStrike" cap="none" normalizeH="0" baseline="0" smtClean="0">
                          <a:ln>
                            <a:noFill/>
                          </a:ln>
                          <a:solidFill>
                            <a:schemeClr val="bg1"/>
                          </a:solidFill>
                          <a:effectLst/>
                          <a:latin typeface="Calibri" panose="020F0502020204030204" pitchFamily="34" charset="0"/>
                          <a:ea typeface="ＭＳ Ｐゴシック" panose="020B0600070205080204" pitchFamily="50" charset="-128"/>
                        </a:rPr>
                        <a:t>該当すると考えられる例</a:t>
                      </a:r>
                    </a:p>
                  </a:txBody>
                  <a:tcPr marL="95632" marR="95632" marT="47819" marB="478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tc>
                  <a:txBody>
                    <a:bodyPr/>
                    <a:lstStyle>
                      <a:lvl1pPr defTabSz="954088">
                        <a:spcBef>
                          <a:spcPct val="20000"/>
                        </a:spcBef>
                        <a:buFont typeface="Arial" panose="020B0604020202020204" pitchFamily="34" charset="0"/>
                        <a:defRPr kumimoji="1" sz="2900">
                          <a:solidFill>
                            <a:schemeClr val="tx1"/>
                          </a:solidFill>
                          <a:latin typeface="Calibri" panose="020F0502020204030204" pitchFamily="34" charset="0"/>
                          <a:ea typeface="ＭＳ Ｐゴシック" panose="020B0600070205080204" pitchFamily="50" charset="-128"/>
                        </a:defRPr>
                      </a:lvl1pPr>
                      <a:lvl2pPr marL="476250" defTabSz="954088">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marL="954088" defTabSz="954088">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0338" defTabSz="954088">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1908175" defTabSz="954088">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3653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8225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2797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7369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54088" rtl="0" eaLnBrk="1" fontAlgn="base" latinLnBrk="0" hangingPunct="1">
                        <a:lnSpc>
                          <a:spcPct val="100000"/>
                        </a:lnSpc>
                        <a:spcBef>
                          <a:spcPct val="0"/>
                        </a:spcBef>
                        <a:spcAft>
                          <a:spcPct val="0"/>
                        </a:spcAft>
                        <a:buClrTx/>
                        <a:buSzTx/>
                        <a:buFontTx/>
                        <a:buNone/>
                        <a:tabLst/>
                      </a:pPr>
                      <a:r>
                        <a:rPr kumimoji="1" lang="ja-JP" altLang="en-US" sz="1500" b="1" i="0" u="none" strike="noStrike" cap="none" normalizeH="0" baseline="0" smtClean="0">
                          <a:ln>
                            <a:noFill/>
                          </a:ln>
                          <a:solidFill>
                            <a:schemeClr val="bg1"/>
                          </a:solidFill>
                          <a:effectLst/>
                          <a:latin typeface="Calibri" panose="020F0502020204030204" pitchFamily="34" charset="0"/>
                          <a:ea typeface="ＭＳ Ｐゴシック" panose="020B0600070205080204" pitchFamily="50" charset="-128"/>
                        </a:rPr>
                        <a:t>該当しないと考えられる例</a:t>
                      </a:r>
                    </a:p>
                  </a:txBody>
                  <a:tcPr marL="95632" marR="95632" marT="47819" marB="478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F7F7F"/>
                    </a:solidFill>
                  </a:tcPr>
                </a:tc>
                <a:extLst>
                  <a:ext uri="{0D108BD9-81ED-4DB2-BD59-A6C34878D82A}">
                    <a16:rowId xmlns="" xmlns:a16="http://schemas.microsoft.com/office/drawing/2014/main" val="267590502"/>
                  </a:ext>
                </a:extLst>
              </a:tr>
              <a:tr h="400461">
                <a:tc>
                  <a:txBody>
                    <a:bodyPr/>
                    <a:lstStyle>
                      <a:lvl1pPr>
                        <a:spcBef>
                          <a:spcPct val="20000"/>
                        </a:spcBef>
                        <a:buFont typeface="Arial" panose="020B0604020202020204" pitchFamily="34" charset="0"/>
                        <a:defRPr kumimoji="1" sz="2900">
                          <a:solidFill>
                            <a:schemeClr val="tx1"/>
                          </a:solidFill>
                          <a:latin typeface="Calibri" panose="020F0502020204030204" pitchFamily="34" charset="0"/>
                          <a:ea typeface="ＭＳ Ｐゴシック" panose="020B0600070205080204" pitchFamily="50" charset="-128"/>
                        </a:defRPr>
                      </a:lvl1pPr>
                      <a:lvl2pPr marL="476250">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marL="954088">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0338">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1908175">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3653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8225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2797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7369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1" lang="ja-JP" altLang="en-US" sz="1300" b="1"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⑴ </a:t>
                      </a:r>
                      <a:r>
                        <a:rPr kumimoji="1" lang="ja-JP" altLang="ja-JP" sz="1300" b="1"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身体的な攻撃</a:t>
                      </a:r>
                      <a:r>
                        <a:rPr kumimoji="1" lang="ja-JP" altLang="ja-JP" sz="11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（暴行・傷害）</a:t>
                      </a:r>
                      <a:endParaRPr kumimoji="1" lang="ja-JP" altLang="ja-JP" sz="11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50" charset="-128"/>
                      </a:endParaRPr>
                    </a:p>
                  </a:txBody>
                  <a:tcPr marL="95632" marR="95632" marT="47819" marB="478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954088">
                        <a:spcBef>
                          <a:spcPct val="20000"/>
                        </a:spcBef>
                        <a:buFont typeface="Arial" panose="020B0604020202020204" pitchFamily="34" charset="0"/>
                        <a:defRPr kumimoji="1" sz="2900">
                          <a:solidFill>
                            <a:schemeClr val="tx1"/>
                          </a:solidFill>
                          <a:latin typeface="Calibri" panose="020F0502020204030204" pitchFamily="34" charset="0"/>
                          <a:ea typeface="ＭＳ Ｐゴシック" panose="020B0600070205080204" pitchFamily="50" charset="-128"/>
                        </a:defRPr>
                      </a:lvl1pPr>
                      <a:lvl2pPr marL="476250" defTabSz="954088">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marL="954088" defTabSz="954088">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0338" defTabSz="954088">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1908175" defTabSz="954088">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3653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8225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2797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7369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54088" rtl="0" eaLnBrk="1" fontAlgn="base" latinLnBrk="0" hangingPunct="1">
                        <a:lnSpc>
                          <a:spcPts val="12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①</a:t>
                      </a:r>
                      <a:r>
                        <a:rPr kumimoji="1" lang="ja-JP" altLang="ja-JP"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　殴打、足蹴りを行</a:t>
                      </a:r>
                      <a:r>
                        <a:rPr kumimoji="1" lang="ja-JP" altLang="en-US"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う　　②</a:t>
                      </a:r>
                      <a:r>
                        <a:rPr kumimoji="1" lang="ja-JP" altLang="ja-JP"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相手に物を投げつける</a:t>
                      </a:r>
                      <a:endParaRPr kumimoji="1" lang="ja-JP" altLang="ja-JP" sz="12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50" charset="-128"/>
                      </a:endParaRPr>
                    </a:p>
                  </a:txBody>
                  <a:tcPr marL="95632" marR="95632" marT="47819" marB="478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kumimoji="1" sz="2900">
                          <a:solidFill>
                            <a:schemeClr val="tx1"/>
                          </a:solidFill>
                          <a:latin typeface="Calibri" panose="020F0502020204030204" pitchFamily="34" charset="0"/>
                          <a:ea typeface="ＭＳ Ｐゴシック" panose="020B0600070205080204" pitchFamily="50" charset="-128"/>
                        </a:defRPr>
                      </a:lvl1pPr>
                      <a:lvl2pPr marL="476250">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marL="954088">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0338">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1908175">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3653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8225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2797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7369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ts val="1200"/>
                        </a:lnSpc>
                        <a:spcBef>
                          <a:spcPct val="0"/>
                        </a:spcBef>
                        <a:spcAft>
                          <a:spcPct val="0"/>
                        </a:spcAft>
                        <a:buClrTx/>
                        <a:buSzTx/>
                        <a:buFontTx/>
                        <a:buNone/>
                        <a:tabLst/>
                      </a:pPr>
                      <a:r>
                        <a:rPr kumimoji="1" lang="ja-JP" altLang="en-US"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①</a:t>
                      </a:r>
                      <a:r>
                        <a:rPr kumimoji="1" lang="ja-JP" altLang="ja-JP"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　誤ってぶつかる</a:t>
                      </a:r>
                      <a:endParaRPr kumimoji="1" lang="ja-JP" altLang="en-US"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endParaRPr>
                    </a:p>
                  </a:txBody>
                  <a:tcPr marL="95632" marR="95632" marT="47819" marB="478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98188628"/>
                  </a:ext>
                </a:extLst>
              </a:tr>
              <a:tr h="1581645">
                <a:tc>
                  <a:txBody>
                    <a:bodyPr/>
                    <a:lstStyle>
                      <a:lvl1pPr>
                        <a:spcBef>
                          <a:spcPct val="20000"/>
                        </a:spcBef>
                        <a:buFont typeface="Arial" panose="020B0604020202020204" pitchFamily="34" charset="0"/>
                        <a:defRPr kumimoji="1" sz="2900">
                          <a:solidFill>
                            <a:schemeClr val="tx1"/>
                          </a:solidFill>
                          <a:latin typeface="Calibri" panose="020F0502020204030204" pitchFamily="34" charset="0"/>
                          <a:ea typeface="ＭＳ Ｐゴシック" panose="020B0600070205080204" pitchFamily="50" charset="-128"/>
                        </a:defRPr>
                      </a:lvl1pPr>
                      <a:lvl2pPr marL="476250">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marL="954088">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0338">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1908175">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3653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8225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2797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7369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300" b="1"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⑵ </a:t>
                      </a:r>
                      <a:r>
                        <a:rPr kumimoji="1" lang="ja-JP" altLang="ja-JP" sz="1300" b="1"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精神的な攻撃</a:t>
                      </a:r>
                      <a:endParaRPr kumimoji="1" lang="en-US" altLang="ja-JP" sz="1300" b="1"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（脅迫・名誉棄損・侮辱・ひどい</a:t>
                      </a:r>
                      <a:endParaRPr kumimoji="1" lang="en-US" altLang="ja-JP" sz="10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暴言）</a:t>
                      </a:r>
                      <a:endParaRPr kumimoji="1" lang="ja-JP" altLang="ja-JP" sz="10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50" charset="-128"/>
                      </a:endParaRPr>
                    </a:p>
                  </a:txBody>
                  <a:tcPr marL="95632" marR="95632" marT="47819" marB="478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80975" indent="-180975" defTabSz="954088">
                        <a:spcBef>
                          <a:spcPct val="20000"/>
                        </a:spcBef>
                        <a:buFont typeface="Arial" panose="020B0604020202020204" pitchFamily="34" charset="0"/>
                        <a:defRPr kumimoji="1" sz="2900">
                          <a:solidFill>
                            <a:schemeClr val="tx1"/>
                          </a:solidFill>
                          <a:latin typeface="Calibri" panose="020F0502020204030204" pitchFamily="34" charset="0"/>
                          <a:ea typeface="ＭＳ Ｐゴシック" panose="020B0600070205080204" pitchFamily="50" charset="-128"/>
                        </a:defRPr>
                      </a:lvl1pPr>
                      <a:lvl2pPr marL="476250" defTabSz="954088">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marL="954088" defTabSz="954088">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0338" defTabSz="954088">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1908175" defTabSz="954088">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3653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8225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2797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7369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80975" marR="0" lvl="0" indent="-180975" algn="l" defTabSz="954088" rtl="0" eaLnBrk="1" fontAlgn="base" latinLnBrk="0" hangingPunct="1">
                        <a:lnSpc>
                          <a:spcPts val="1300"/>
                        </a:lnSpc>
                        <a:spcBef>
                          <a:spcPct val="0"/>
                        </a:spcBef>
                        <a:spcAft>
                          <a:spcPct val="0"/>
                        </a:spcAft>
                        <a:buClrTx/>
                        <a:buSzTx/>
                        <a:buFontTx/>
                        <a:buNone/>
                        <a:tabLst/>
                      </a:pPr>
                      <a:r>
                        <a:rPr kumimoji="1" lang="ja-JP" altLang="ja-JP"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①　人格を否定するような言動を行う</a:t>
                      </a:r>
                      <a:r>
                        <a:rPr kumimoji="1" lang="ja-JP" altLang="en-US"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a:t>
                      </a:r>
                      <a:r>
                        <a:rPr kumimoji="1" lang="ja-JP" altLang="ja-JP"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相手の性的指向・性自認に関する侮辱的な言動を含む。　</a:t>
                      </a:r>
                    </a:p>
                    <a:p>
                      <a:pPr marL="180975" marR="0" lvl="0" indent="-180975" algn="l" defTabSz="954088" rtl="0" eaLnBrk="1" fontAlgn="base" latinLnBrk="0" hangingPunct="1">
                        <a:lnSpc>
                          <a:spcPts val="1300"/>
                        </a:lnSpc>
                        <a:spcBef>
                          <a:spcPct val="0"/>
                        </a:spcBef>
                        <a:spcAft>
                          <a:spcPct val="0"/>
                        </a:spcAft>
                        <a:buClrTx/>
                        <a:buSzTx/>
                        <a:buFontTx/>
                        <a:buNone/>
                        <a:tabLst/>
                      </a:pPr>
                      <a:r>
                        <a:rPr kumimoji="1" lang="ja-JP" altLang="ja-JP"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②　業務の遂行に関する必要以上に長時間にわたる厳しい叱責を繰り返し行う</a:t>
                      </a:r>
                    </a:p>
                    <a:p>
                      <a:pPr marL="180975" marR="0" lvl="0" indent="-180975" algn="l" defTabSz="954088" rtl="0" eaLnBrk="1" fontAlgn="base" latinLnBrk="0" hangingPunct="1">
                        <a:lnSpc>
                          <a:spcPts val="1300"/>
                        </a:lnSpc>
                        <a:spcBef>
                          <a:spcPct val="0"/>
                        </a:spcBef>
                        <a:spcAft>
                          <a:spcPct val="0"/>
                        </a:spcAft>
                        <a:buClrTx/>
                        <a:buSzTx/>
                        <a:buFontTx/>
                        <a:buNone/>
                        <a:tabLst/>
                      </a:pPr>
                      <a:r>
                        <a:rPr kumimoji="1" lang="ja-JP" altLang="ja-JP"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③　他の労働者の面前における大声での威圧的な叱責を繰り返し行う</a:t>
                      </a:r>
                    </a:p>
                    <a:p>
                      <a:pPr marL="180975" marR="0" lvl="0" indent="-180975" algn="l" defTabSz="954088" rtl="0" eaLnBrk="1" fontAlgn="base" latinLnBrk="0" hangingPunct="1">
                        <a:lnSpc>
                          <a:spcPts val="1300"/>
                        </a:lnSpc>
                        <a:spcBef>
                          <a:spcPct val="0"/>
                        </a:spcBef>
                        <a:spcAft>
                          <a:spcPct val="0"/>
                        </a:spcAft>
                        <a:buClrTx/>
                        <a:buSzTx/>
                        <a:buFontTx/>
                        <a:buNone/>
                        <a:tabLst/>
                      </a:pPr>
                      <a:r>
                        <a:rPr kumimoji="1" lang="ja-JP" altLang="ja-JP"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④　相手の能力を否定し、罵倒するような内容の電子メール等を当該相手を含む複数の労働者宛てに送信</a:t>
                      </a:r>
                      <a:endParaRPr kumimoji="1" lang="ja-JP" altLang="en-US"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endParaRPr>
                    </a:p>
                  </a:txBody>
                  <a:tcPr marL="95632" marR="95632" marT="47819" marB="478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80975" indent="-180975" defTabSz="954088">
                        <a:spcBef>
                          <a:spcPct val="20000"/>
                        </a:spcBef>
                        <a:buFont typeface="Arial" panose="020B0604020202020204" pitchFamily="34" charset="0"/>
                        <a:defRPr kumimoji="1" sz="2900">
                          <a:solidFill>
                            <a:schemeClr val="tx1"/>
                          </a:solidFill>
                          <a:latin typeface="Calibri" panose="020F0502020204030204" pitchFamily="34" charset="0"/>
                          <a:ea typeface="ＭＳ Ｐゴシック" panose="020B0600070205080204" pitchFamily="50" charset="-128"/>
                        </a:defRPr>
                      </a:lvl1pPr>
                      <a:lvl2pPr marL="476250" defTabSz="954088">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marL="954088" defTabSz="954088">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0338" defTabSz="954088">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1908175" defTabSz="954088">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3653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8225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2797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7369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80975" marR="0" lvl="0" indent="-180975" algn="l" defTabSz="954088" rtl="0" eaLnBrk="1" fontAlgn="base" latinLnBrk="0" hangingPunct="1">
                        <a:lnSpc>
                          <a:spcPts val="1200"/>
                        </a:lnSpc>
                        <a:spcBef>
                          <a:spcPct val="0"/>
                        </a:spcBef>
                        <a:spcAft>
                          <a:spcPct val="0"/>
                        </a:spcAft>
                        <a:buClrTx/>
                        <a:buSzTx/>
                        <a:buFontTx/>
                        <a:buNone/>
                        <a:tabLst/>
                      </a:pPr>
                      <a:r>
                        <a:rPr kumimoji="1" lang="ja-JP" altLang="ja-JP"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①　遅刻など社会的ルールを欠いた言動が見られ、再三注意してもそれが改善されない労働者に対して一定程度強く注意</a:t>
                      </a:r>
                    </a:p>
                    <a:p>
                      <a:pPr marL="180975" marR="0" lvl="0" indent="-180975" algn="l" defTabSz="954088" rtl="0" eaLnBrk="1" fontAlgn="base" latinLnBrk="0" hangingPunct="1">
                        <a:lnSpc>
                          <a:spcPts val="1200"/>
                        </a:lnSpc>
                        <a:spcBef>
                          <a:spcPct val="0"/>
                        </a:spcBef>
                        <a:spcAft>
                          <a:spcPct val="0"/>
                        </a:spcAft>
                        <a:buClrTx/>
                        <a:buSzTx/>
                        <a:buFontTx/>
                        <a:buNone/>
                        <a:tabLst/>
                      </a:pPr>
                      <a:r>
                        <a:rPr kumimoji="1" lang="ja-JP" altLang="ja-JP"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②　その企業の業務の内容や性質等に照らして重大な問題行動を行った労働者に対して、一定程度強く注意</a:t>
                      </a:r>
                      <a:endParaRPr kumimoji="1" lang="ja-JP" altLang="en-US"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endParaRPr>
                    </a:p>
                  </a:txBody>
                  <a:tcPr marL="95632" marR="95632" marT="47819" marB="478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179306055"/>
                  </a:ext>
                </a:extLst>
              </a:tr>
              <a:tr h="892239">
                <a:tc>
                  <a:txBody>
                    <a:bodyPr/>
                    <a:lstStyle>
                      <a:lvl1pPr>
                        <a:spcBef>
                          <a:spcPct val="20000"/>
                        </a:spcBef>
                        <a:buFont typeface="Arial" panose="020B0604020202020204" pitchFamily="34" charset="0"/>
                        <a:defRPr kumimoji="1" sz="2900">
                          <a:solidFill>
                            <a:schemeClr val="tx1"/>
                          </a:solidFill>
                          <a:latin typeface="Calibri" panose="020F0502020204030204" pitchFamily="34" charset="0"/>
                          <a:ea typeface="ＭＳ Ｐゴシック" panose="020B0600070205080204" pitchFamily="50" charset="-128"/>
                        </a:defRPr>
                      </a:lvl1pPr>
                      <a:lvl2pPr marL="476250">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marL="954088">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0338">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1908175">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3653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8225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2797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7369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300" b="1"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⑶ </a:t>
                      </a:r>
                      <a:r>
                        <a:rPr kumimoji="1" lang="ja-JP" altLang="ja-JP" sz="1300" b="1"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人間関係からの切り離し</a:t>
                      </a:r>
                      <a:endParaRPr kumimoji="1" lang="en-US" altLang="ja-JP" sz="1300" b="1"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（隔離・仲間外し・無視）</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3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endParaRPr>
                    </a:p>
                  </a:txBody>
                  <a:tcPr marL="95632" marR="95632" marT="47819" marB="478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80975" indent="-180975">
                        <a:spcBef>
                          <a:spcPct val="20000"/>
                        </a:spcBef>
                        <a:buFont typeface="Arial" panose="020B0604020202020204" pitchFamily="34" charset="0"/>
                        <a:defRPr kumimoji="1" sz="2900">
                          <a:solidFill>
                            <a:schemeClr val="tx1"/>
                          </a:solidFill>
                          <a:latin typeface="Calibri" panose="020F0502020204030204" pitchFamily="34" charset="0"/>
                          <a:ea typeface="ＭＳ Ｐゴシック" panose="020B0600070205080204" pitchFamily="50" charset="-128"/>
                        </a:defRPr>
                      </a:lvl1pPr>
                      <a:lvl2pPr marL="476250">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marL="954088">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0338">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1908175">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3653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8225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2797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7369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80975" marR="0" lvl="0" indent="-180975" algn="l" defTabSz="914400" rtl="0" eaLnBrk="1" fontAlgn="base" latinLnBrk="0" hangingPunct="1">
                        <a:lnSpc>
                          <a:spcPts val="1200"/>
                        </a:lnSpc>
                        <a:spcBef>
                          <a:spcPct val="0"/>
                        </a:spcBef>
                        <a:spcAft>
                          <a:spcPct val="0"/>
                        </a:spcAft>
                        <a:buClrTx/>
                        <a:buSzTx/>
                        <a:buFontTx/>
                        <a:buNone/>
                        <a:tabLst/>
                      </a:pPr>
                      <a:r>
                        <a:rPr kumimoji="1" lang="ja-JP" altLang="ja-JP"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①　自身の意に沿わない労働者に対して、仕事を外し、長期間にわたり、別室に隔離したり、自宅研修させたりする</a:t>
                      </a:r>
                    </a:p>
                    <a:p>
                      <a:pPr marL="180975" marR="0" lvl="0" indent="-180975" algn="l" defTabSz="914400" rtl="0" eaLnBrk="1" fontAlgn="base" latinLnBrk="0" hangingPunct="1">
                        <a:lnSpc>
                          <a:spcPts val="1200"/>
                        </a:lnSpc>
                        <a:spcBef>
                          <a:spcPct val="0"/>
                        </a:spcBef>
                        <a:spcAft>
                          <a:spcPct val="0"/>
                        </a:spcAft>
                        <a:buClrTx/>
                        <a:buSzTx/>
                        <a:buFontTx/>
                        <a:buNone/>
                        <a:tabLst/>
                      </a:pPr>
                      <a:r>
                        <a:rPr kumimoji="1" lang="ja-JP" altLang="ja-JP"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②　一人の労働者に対して同僚が集団で無視をし、職場で孤立させる</a:t>
                      </a:r>
                      <a:endParaRPr kumimoji="1" lang="ja-JP" altLang="en-US"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endParaRPr>
                    </a:p>
                  </a:txBody>
                  <a:tcPr marL="95632" marR="95632" marT="47819" marB="478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80975" indent="-180975" defTabSz="954088">
                        <a:spcBef>
                          <a:spcPct val="20000"/>
                        </a:spcBef>
                        <a:buFont typeface="Arial" panose="020B0604020202020204" pitchFamily="34" charset="0"/>
                        <a:defRPr kumimoji="1" sz="2900">
                          <a:solidFill>
                            <a:schemeClr val="tx1"/>
                          </a:solidFill>
                          <a:latin typeface="Calibri" panose="020F0502020204030204" pitchFamily="34" charset="0"/>
                          <a:ea typeface="ＭＳ Ｐゴシック" panose="020B0600070205080204" pitchFamily="50" charset="-128"/>
                        </a:defRPr>
                      </a:lvl1pPr>
                      <a:lvl2pPr marL="476250" defTabSz="954088">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marL="954088" defTabSz="954088">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0338" defTabSz="954088">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1908175" defTabSz="954088">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3653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8225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2797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7369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80975" marR="0" lvl="0" indent="-180975" algn="l" defTabSz="954088" rtl="0" eaLnBrk="1" fontAlgn="base" latinLnBrk="0" hangingPunct="1">
                        <a:lnSpc>
                          <a:spcPts val="1200"/>
                        </a:lnSpc>
                        <a:spcBef>
                          <a:spcPct val="0"/>
                        </a:spcBef>
                        <a:spcAft>
                          <a:spcPct val="0"/>
                        </a:spcAft>
                        <a:buClrTx/>
                        <a:buSzTx/>
                        <a:buFontTx/>
                        <a:buNone/>
                        <a:tabLst/>
                      </a:pPr>
                      <a:r>
                        <a:rPr kumimoji="1" lang="ja-JP" altLang="ja-JP"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①　新規に採用した労働者を育成するために短期間集中的に別室で研修等の教育を実施する</a:t>
                      </a:r>
                    </a:p>
                    <a:p>
                      <a:pPr marL="180975" marR="0" lvl="0" indent="-180975" algn="l" defTabSz="954088" rtl="0" eaLnBrk="1" fontAlgn="base" latinLnBrk="0" hangingPunct="1">
                        <a:lnSpc>
                          <a:spcPts val="1200"/>
                        </a:lnSpc>
                        <a:spcBef>
                          <a:spcPct val="0"/>
                        </a:spcBef>
                        <a:spcAft>
                          <a:spcPct val="0"/>
                        </a:spcAft>
                        <a:buClrTx/>
                        <a:buSzTx/>
                        <a:buFontTx/>
                        <a:buNone/>
                        <a:tabLst/>
                      </a:pPr>
                      <a:r>
                        <a:rPr kumimoji="1" lang="ja-JP" altLang="ja-JP"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②　懲戒規定に基づき処分を受けた労働者に対し、通常の業務に復帰させるために、その前に、一時的に別室で必要な研修を受けさせる</a:t>
                      </a:r>
                      <a:endParaRPr kumimoji="1" lang="ja-JP" altLang="en-US"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endParaRPr>
                    </a:p>
                  </a:txBody>
                  <a:tcPr marL="95632" marR="95632" marT="47819" marB="478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823774973"/>
                  </a:ext>
                </a:extLst>
              </a:tr>
              <a:tr h="1305018">
                <a:tc>
                  <a:txBody>
                    <a:bodyPr/>
                    <a:lstStyle>
                      <a:lvl1pPr>
                        <a:spcBef>
                          <a:spcPct val="20000"/>
                        </a:spcBef>
                        <a:buFont typeface="Arial" panose="020B0604020202020204" pitchFamily="34" charset="0"/>
                        <a:defRPr kumimoji="1" sz="2900">
                          <a:solidFill>
                            <a:schemeClr val="tx1"/>
                          </a:solidFill>
                          <a:latin typeface="Calibri" panose="020F0502020204030204" pitchFamily="34" charset="0"/>
                          <a:ea typeface="ＭＳ Ｐゴシック" panose="020B0600070205080204" pitchFamily="50" charset="-128"/>
                        </a:defRPr>
                      </a:lvl1pPr>
                      <a:lvl2pPr marL="476250">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marL="954088">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0338">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1908175">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3653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8225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2797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7369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300" b="1"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⑷ </a:t>
                      </a:r>
                      <a:r>
                        <a:rPr kumimoji="1" lang="ja-JP" altLang="ja-JP" sz="1300" b="1"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過大な要求</a:t>
                      </a:r>
                      <a:endParaRPr kumimoji="1" lang="en-US" altLang="ja-JP" sz="1300" b="1"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（業務上明らかに不要なことや遂行不可能なことの強制・仕事の妨害）</a:t>
                      </a:r>
                      <a:endParaRPr kumimoji="1" lang="ja-JP" altLang="ja-JP" sz="1000" b="0" i="1"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3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endParaRPr>
                    </a:p>
                  </a:txBody>
                  <a:tcPr marL="95632" marR="95632" marT="47819" marB="478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80975" indent="-180975" defTabSz="954088">
                        <a:spcBef>
                          <a:spcPct val="20000"/>
                        </a:spcBef>
                        <a:buFont typeface="Arial" panose="020B0604020202020204" pitchFamily="34" charset="0"/>
                        <a:defRPr kumimoji="1" sz="2900">
                          <a:solidFill>
                            <a:schemeClr val="tx1"/>
                          </a:solidFill>
                          <a:latin typeface="Calibri" panose="020F0502020204030204" pitchFamily="34" charset="0"/>
                          <a:ea typeface="ＭＳ Ｐゴシック" panose="020B0600070205080204" pitchFamily="50" charset="-128"/>
                        </a:defRPr>
                      </a:lvl1pPr>
                      <a:lvl2pPr marL="476250" defTabSz="954088">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marL="954088" defTabSz="954088">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0338" defTabSz="954088">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1908175" defTabSz="954088">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3653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8225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2797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7369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80975" marR="0" lvl="0" indent="-180975" algn="l" defTabSz="954088" rtl="0" eaLnBrk="1" fontAlgn="base" latinLnBrk="0" hangingPunct="1">
                        <a:lnSpc>
                          <a:spcPts val="1300"/>
                        </a:lnSpc>
                        <a:spcBef>
                          <a:spcPct val="0"/>
                        </a:spcBef>
                        <a:spcAft>
                          <a:spcPct val="0"/>
                        </a:spcAft>
                        <a:buClrTx/>
                        <a:buSzTx/>
                        <a:buFontTx/>
                        <a:buNone/>
                        <a:tabLst/>
                      </a:pPr>
                      <a:r>
                        <a:rPr kumimoji="1" lang="ja-JP" altLang="ja-JP"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①　長期間にわたる、肉体的苦痛を伴う過酷な環境下での勤務に直接関係のない作業を命ずる</a:t>
                      </a:r>
                    </a:p>
                    <a:p>
                      <a:pPr marL="180975" marR="0" lvl="0" indent="-180975" algn="l" defTabSz="954088" rtl="0" eaLnBrk="1" fontAlgn="base" latinLnBrk="0" hangingPunct="1">
                        <a:lnSpc>
                          <a:spcPts val="13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②</a:t>
                      </a:r>
                      <a:r>
                        <a:rPr kumimoji="1" lang="ja-JP" altLang="ja-JP"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　新卒採用者に対し、必要な教育を行わないまま到底対応できないレベルの業績目標を課し、達成できなかったことに対し厳しく叱責する</a:t>
                      </a:r>
                    </a:p>
                    <a:p>
                      <a:pPr marL="180975" marR="0" lvl="0" indent="-180975" algn="l" defTabSz="954088" rtl="0" eaLnBrk="1" fontAlgn="base" latinLnBrk="0" hangingPunct="1">
                        <a:lnSpc>
                          <a:spcPts val="1300"/>
                        </a:lnSpc>
                        <a:spcBef>
                          <a:spcPct val="0"/>
                        </a:spcBef>
                        <a:spcAft>
                          <a:spcPct val="0"/>
                        </a:spcAft>
                        <a:buClrTx/>
                        <a:buSzTx/>
                        <a:buFontTx/>
                        <a:buNone/>
                        <a:tabLst/>
                      </a:pPr>
                      <a:r>
                        <a:rPr kumimoji="1" lang="ja-JP" altLang="ja-JP"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③　労働者に業務とは関係のない私的な雑用の処理を強制的に行わせる</a:t>
                      </a:r>
                      <a:endParaRPr kumimoji="1" lang="ja-JP" altLang="ja-JP" sz="12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50" charset="-128"/>
                      </a:endParaRPr>
                    </a:p>
                  </a:txBody>
                  <a:tcPr marL="95632" marR="95632" marT="47819" marB="478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80975" indent="-180975" defTabSz="954088">
                        <a:spcBef>
                          <a:spcPct val="20000"/>
                        </a:spcBef>
                        <a:buFont typeface="Arial" panose="020B0604020202020204" pitchFamily="34" charset="0"/>
                        <a:defRPr kumimoji="1" sz="2900">
                          <a:solidFill>
                            <a:schemeClr val="tx1"/>
                          </a:solidFill>
                          <a:latin typeface="Calibri" panose="020F0502020204030204" pitchFamily="34" charset="0"/>
                          <a:ea typeface="ＭＳ Ｐゴシック" panose="020B0600070205080204" pitchFamily="50" charset="-128"/>
                        </a:defRPr>
                      </a:lvl1pPr>
                      <a:lvl2pPr marL="476250" defTabSz="954088">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marL="954088" defTabSz="954088">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0338" defTabSz="954088">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1908175" defTabSz="954088">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3653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8225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2797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7369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80975" marR="0" lvl="0" indent="-180975" algn="l" defTabSz="954088" rtl="0" eaLnBrk="1" fontAlgn="base" latinLnBrk="0" hangingPunct="1">
                        <a:lnSpc>
                          <a:spcPts val="1300"/>
                        </a:lnSpc>
                        <a:spcBef>
                          <a:spcPct val="0"/>
                        </a:spcBef>
                        <a:spcAft>
                          <a:spcPct val="0"/>
                        </a:spcAft>
                        <a:buClrTx/>
                        <a:buSzTx/>
                        <a:buFontTx/>
                        <a:buNone/>
                        <a:tabLst/>
                      </a:pPr>
                      <a:r>
                        <a:rPr kumimoji="1" lang="ja-JP" altLang="ja-JP"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①　労働者を育成するために現状よりも少し高いレベルの業務を任せる</a:t>
                      </a:r>
                      <a:endParaRPr kumimoji="1" lang="en-US" altLang="ja-JP"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endParaRPr>
                    </a:p>
                    <a:p>
                      <a:pPr marL="180975" marR="0" lvl="0" indent="-180975" algn="l" defTabSz="954088" rtl="0" eaLnBrk="1" fontAlgn="base" latinLnBrk="0" hangingPunct="1">
                        <a:lnSpc>
                          <a:spcPts val="1300"/>
                        </a:lnSpc>
                        <a:spcBef>
                          <a:spcPct val="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②</a:t>
                      </a:r>
                      <a:r>
                        <a:rPr kumimoji="1" lang="ja-JP" altLang="ja-JP"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　業務の繁忙期に、業務上の必要性から、当該業務の担当者に通常時よりも一定程度多い業務の処理を任せる</a:t>
                      </a:r>
                    </a:p>
                    <a:p>
                      <a:pPr marL="180975" marR="0" lvl="0" indent="-180975" algn="l" defTabSz="954088" rtl="0" eaLnBrk="1" fontAlgn="base" latinLnBrk="0" hangingPunct="1">
                        <a:lnSpc>
                          <a:spcPts val="12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endParaRPr>
                    </a:p>
                  </a:txBody>
                  <a:tcPr marL="95632" marR="95632" marT="47819" marB="478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408140783"/>
                  </a:ext>
                </a:extLst>
              </a:tr>
              <a:tr h="765230">
                <a:tc>
                  <a:txBody>
                    <a:bodyPr/>
                    <a:lstStyle>
                      <a:lvl1pPr>
                        <a:spcBef>
                          <a:spcPct val="20000"/>
                        </a:spcBef>
                        <a:buFont typeface="Arial" panose="020B0604020202020204" pitchFamily="34" charset="0"/>
                        <a:defRPr kumimoji="1" sz="2900">
                          <a:solidFill>
                            <a:schemeClr val="tx1"/>
                          </a:solidFill>
                          <a:latin typeface="Calibri" panose="020F0502020204030204" pitchFamily="34" charset="0"/>
                          <a:ea typeface="ＭＳ Ｐゴシック" panose="020B0600070205080204" pitchFamily="50" charset="-128"/>
                        </a:defRPr>
                      </a:lvl1pPr>
                      <a:lvl2pPr marL="476250">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marL="954088">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0338">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1908175">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3653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8225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2797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7369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300" b="1"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⑸ </a:t>
                      </a:r>
                      <a:r>
                        <a:rPr kumimoji="1" lang="ja-JP" altLang="ja-JP" sz="1300" b="1"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過小な要求</a:t>
                      </a:r>
                      <a:endParaRPr kumimoji="1" lang="en-US" altLang="ja-JP" sz="1300" b="1"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（業務上の合理性なく能力や経験とかけ離れた程度の低い仕事を命じることや仕事を与えないこと）</a:t>
                      </a:r>
                      <a:endParaRPr kumimoji="1" lang="ja-JP" altLang="en-US" sz="10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endParaRPr>
                    </a:p>
                  </a:txBody>
                  <a:tcPr marL="95632" marR="95632" marT="47819" marB="478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80975" indent="-180975" defTabSz="954088">
                        <a:spcBef>
                          <a:spcPct val="20000"/>
                        </a:spcBef>
                        <a:buFont typeface="Arial" panose="020B0604020202020204" pitchFamily="34" charset="0"/>
                        <a:defRPr kumimoji="1" sz="2900">
                          <a:solidFill>
                            <a:schemeClr val="tx1"/>
                          </a:solidFill>
                          <a:latin typeface="Calibri" panose="020F0502020204030204" pitchFamily="34" charset="0"/>
                          <a:ea typeface="ＭＳ Ｐゴシック" panose="020B0600070205080204" pitchFamily="50" charset="-128"/>
                        </a:defRPr>
                      </a:lvl1pPr>
                      <a:lvl2pPr marL="476250" defTabSz="954088">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marL="954088" defTabSz="954088">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0338" defTabSz="954088">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1908175" defTabSz="954088">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3653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8225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2797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7369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80975" marR="0" lvl="0" indent="-180975" algn="l" defTabSz="954088" rtl="0" eaLnBrk="1" fontAlgn="base" latinLnBrk="0" hangingPunct="1">
                        <a:lnSpc>
                          <a:spcPts val="1200"/>
                        </a:lnSpc>
                        <a:spcBef>
                          <a:spcPct val="0"/>
                        </a:spcBef>
                        <a:spcAft>
                          <a:spcPct val="0"/>
                        </a:spcAft>
                        <a:buClrTx/>
                        <a:buSzTx/>
                        <a:buFontTx/>
                        <a:buNone/>
                        <a:tabLst/>
                      </a:pPr>
                      <a:r>
                        <a:rPr kumimoji="1" lang="ja-JP" altLang="ja-JP"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①　管理職である労働者を退職させるため、誰でも遂行可能な業務を行わせる</a:t>
                      </a:r>
                      <a:endParaRPr kumimoji="1" lang="en-US" altLang="ja-JP"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endParaRPr>
                    </a:p>
                    <a:p>
                      <a:pPr marL="180975" marR="0" lvl="0" indent="-180975" algn="l" defTabSz="954088" rtl="0" eaLnBrk="1" fontAlgn="base" latinLnBrk="0" hangingPunct="1">
                        <a:lnSpc>
                          <a:spcPts val="1200"/>
                        </a:lnSpc>
                        <a:spcBef>
                          <a:spcPct val="0"/>
                        </a:spcBef>
                        <a:spcAft>
                          <a:spcPct val="0"/>
                        </a:spcAft>
                        <a:buClrTx/>
                        <a:buSzTx/>
                        <a:buFontTx/>
                        <a:buNone/>
                        <a:tabLst/>
                      </a:pPr>
                      <a:r>
                        <a:rPr kumimoji="1" lang="ja-JP" altLang="ja-JP"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②　気にいらない労働者に対して嫌がらせのために仕事を与えない</a:t>
                      </a:r>
                      <a:endParaRPr kumimoji="1" lang="ja-JP" altLang="ja-JP" sz="1200" b="0" i="0" u="none" strike="noStrike" cap="none" normalizeH="0" baseline="0" smtClean="0">
                        <a:ln>
                          <a:noFill/>
                        </a:ln>
                        <a:solidFill>
                          <a:srgbClr val="000000"/>
                        </a:solidFill>
                        <a:effectLst/>
                        <a:latin typeface="Calibri" panose="020F0502020204030204" pitchFamily="34" charset="0"/>
                        <a:ea typeface="ＭＳ Ｐゴシック" panose="020B0600070205080204" pitchFamily="50" charset="-128"/>
                      </a:endParaRPr>
                    </a:p>
                  </a:txBody>
                  <a:tcPr marL="95632" marR="95632" marT="47819" marB="478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80975" indent="-180975">
                        <a:spcBef>
                          <a:spcPct val="20000"/>
                        </a:spcBef>
                        <a:buFont typeface="Arial" panose="020B0604020202020204" pitchFamily="34" charset="0"/>
                        <a:defRPr kumimoji="1" sz="2900">
                          <a:solidFill>
                            <a:schemeClr val="tx1"/>
                          </a:solidFill>
                          <a:latin typeface="Calibri" panose="020F0502020204030204" pitchFamily="34" charset="0"/>
                          <a:ea typeface="ＭＳ Ｐゴシック" panose="020B0600070205080204" pitchFamily="50" charset="-128"/>
                        </a:defRPr>
                      </a:lvl1pPr>
                      <a:lvl2pPr marL="476250">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marL="954088">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0338">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1908175">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3653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8225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2797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7369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80975" marR="0" lvl="0" indent="-180975" algn="l" defTabSz="914400" rtl="0" eaLnBrk="1" fontAlgn="base" latinLnBrk="0" hangingPunct="1">
                        <a:lnSpc>
                          <a:spcPts val="1200"/>
                        </a:lnSpc>
                        <a:spcBef>
                          <a:spcPct val="0"/>
                        </a:spcBef>
                        <a:spcAft>
                          <a:spcPct val="0"/>
                        </a:spcAft>
                        <a:buClrTx/>
                        <a:buSzTx/>
                        <a:buFontTx/>
                        <a:buNone/>
                        <a:tabLst/>
                      </a:pPr>
                      <a:r>
                        <a:rPr kumimoji="1" lang="ja-JP" altLang="ja-JP"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①　労働者の能力に応じて、一定程度業務内容や業務量を軽減する</a:t>
                      </a:r>
                    </a:p>
                    <a:p>
                      <a:pPr marL="180975" marR="0" lvl="0" indent="-180975" algn="l" defTabSz="914400" rtl="0" eaLnBrk="1" fontAlgn="base" latinLnBrk="0" hangingPunct="1">
                        <a:lnSpc>
                          <a:spcPts val="1200"/>
                        </a:lnSpc>
                        <a:spcBef>
                          <a:spcPct val="0"/>
                        </a:spcBef>
                        <a:spcAft>
                          <a:spcPct val="0"/>
                        </a:spcAft>
                        <a:buClrTx/>
                        <a:buSzTx/>
                        <a:buFontTx/>
                        <a:buNone/>
                        <a:tabLst/>
                      </a:pPr>
                      <a:endParaRPr kumimoji="1" lang="ja-JP" altLang="en-US"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endParaRPr>
                    </a:p>
                  </a:txBody>
                  <a:tcPr marL="95632" marR="95632" marT="47819" marB="478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851024339"/>
                  </a:ext>
                </a:extLst>
              </a:tr>
              <a:tr h="892239">
                <a:tc>
                  <a:txBody>
                    <a:bodyPr/>
                    <a:lstStyle>
                      <a:lvl1pPr>
                        <a:spcBef>
                          <a:spcPct val="20000"/>
                        </a:spcBef>
                        <a:buFont typeface="Arial" panose="020B0604020202020204" pitchFamily="34" charset="0"/>
                        <a:defRPr kumimoji="1" sz="2900">
                          <a:solidFill>
                            <a:schemeClr val="tx1"/>
                          </a:solidFill>
                          <a:latin typeface="Calibri" panose="020F0502020204030204" pitchFamily="34" charset="0"/>
                          <a:ea typeface="ＭＳ Ｐゴシック" panose="020B0600070205080204" pitchFamily="50" charset="-128"/>
                        </a:defRPr>
                      </a:lvl1pPr>
                      <a:lvl2pPr marL="476250">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marL="954088">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0338">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1908175">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3653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8225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2797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736975" indent="-1793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300" b="1"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⑹ </a:t>
                      </a:r>
                      <a:r>
                        <a:rPr kumimoji="1" lang="ja-JP" altLang="ja-JP" sz="1300" b="1"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個の侵害</a:t>
                      </a:r>
                      <a:endParaRPr kumimoji="1" lang="en-US" altLang="ja-JP" sz="1300" b="1"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（私的なことに過度に立ち入る</a:t>
                      </a:r>
                      <a:endParaRPr kumimoji="1" lang="en-US" altLang="ja-JP" sz="10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ja-JP" sz="10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こと）</a:t>
                      </a: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3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endParaRPr>
                    </a:p>
                  </a:txBody>
                  <a:tcPr marL="95632" marR="95632" marT="47819" marB="478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80975" indent="-180975" defTabSz="954088">
                        <a:spcBef>
                          <a:spcPct val="20000"/>
                        </a:spcBef>
                        <a:buFont typeface="Arial" panose="020B0604020202020204" pitchFamily="34" charset="0"/>
                        <a:defRPr kumimoji="1" sz="2900">
                          <a:solidFill>
                            <a:schemeClr val="tx1"/>
                          </a:solidFill>
                          <a:latin typeface="Calibri" panose="020F0502020204030204" pitchFamily="34" charset="0"/>
                          <a:ea typeface="ＭＳ Ｐゴシック" panose="020B0600070205080204" pitchFamily="50" charset="-128"/>
                        </a:defRPr>
                      </a:lvl1pPr>
                      <a:lvl2pPr marL="476250" defTabSz="954088">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marL="954088" defTabSz="954088">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0338" defTabSz="954088">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1908175" defTabSz="954088">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3653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8225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2797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7369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80975" marR="0" lvl="0" indent="-180975" algn="l" defTabSz="954088" rtl="0" eaLnBrk="1" fontAlgn="base" latinLnBrk="0" hangingPunct="1">
                        <a:lnSpc>
                          <a:spcPts val="1200"/>
                        </a:lnSpc>
                        <a:spcBef>
                          <a:spcPct val="0"/>
                        </a:spcBef>
                        <a:spcAft>
                          <a:spcPct val="0"/>
                        </a:spcAft>
                        <a:buClrTx/>
                        <a:buSzTx/>
                        <a:buFontTx/>
                        <a:buNone/>
                        <a:tabLst/>
                      </a:pPr>
                      <a:r>
                        <a:rPr kumimoji="1" lang="ja-JP" altLang="ja-JP"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①　労働者を職場外でも継続的に監視したり、私物の写真撮影をしたりする</a:t>
                      </a:r>
                    </a:p>
                    <a:p>
                      <a:pPr marL="180975" marR="0" lvl="0" indent="-180975" algn="l" defTabSz="954088" rtl="0" eaLnBrk="1" fontAlgn="base" latinLnBrk="0" hangingPunct="1">
                        <a:lnSpc>
                          <a:spcPts val="1200"/>
                        </a:lnSpc>
                        <a:spcBef>
                          <a:spcPct val="0"/>
                        </a:spcBef>
                        <a:spcAft>
                          <a:spcPct val="0"/>
                        </a:spcAft>
                        <a:buClrTx/>
                        <a:buSzTx/>
                        <a:buFontTx/>
                        <a:buNone/>
                        <a:tabLst/>
                      </a:pPr>
                      <a:r>
                        <a:rPr kumimoji="1" lang="ja-JP" altLang="ja-JP"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②　労働者の性的指向・性自認や病歴、不妊治療等の機微な個人情報について、当該労働者の了解を得ずに他の労働者に暴露する</a:t>
                      </a:r>
                      <a:endParaRPr kumimoji="1" lang="ja-JP" altLang="en-US"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endParaRPr>
                    </a:p>
                  </a:txBody>
                  <a:tcPr marL="95632" marR="95632" marT="47819" marB="478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180975" indent="-180975" defTabSz="954088">
                        <a:spcBef>
                          <a:spcPct val="20000"/>
                        </a:spcBef>
                        <a:buFont typeface="Arial" panose="020B0604020202020204" pitchFamily="34" charset="0"/>
                        <a:defRPr kumimoji="1" sz="2900">
                          <a:solidFill>
                            <a:schemeClr val="tx1"/>
                          </a:solidFill>
                          <a:latin typeface="Calibri" panose="020F0502020204030204" pitchFamily="34" charset="0"/>
                          <a:ea typeface="ＭＳ Ｐゴシック" panose="020B0600070205080204" pitchFamily="50" charset="-128"/>
                        </a:defRPr>
                      </a:lvl1pPr>
                      <a:lvl2pPr marL="476250" defTabSz="954088">
                        <a:spcBef>
                          <a:spcPct val="20000"/>
                        </a:spcBef>
                        <a:buFont typeface="Arial" panose="020B0604020202020204" pitchFamily="34" charset="0"/>
                        <a:defRPr kumimoji="1" sz="2500">
                          <a:solidFill>
                            <a:schemeClr val="tx1"/>
                          </a:solidFill>
                          <a:latin typeface="Calibri" panose="020F0502020204030204" pitchFamily="34" charset="0"/>
                          <a:ea typeface="ＭＳ Ｐゴシック" panose="020B0600070205080204" pitchFamily="50" charset="-128"/>
                        </a:defRPr>
                      </a:lvl2pPr>
                      <a:lvl3pPr marL="954088" defTabSz="954088">
                        <a:spcBef>
                          <a:spcPct val="20000"/>
                        </a:spcBef>
                        <a:buFont typeface="Arial" panose="020B0604020202020204" pitchFamily="34" charset="0"/>
                        <a:defRPr kumimoji="1" sz="2100">
                          <a:solidFill>
                            <a:schemeClr val="tx1"/>
                          </a:solidFill>
                          <a:latin typeface="Calibri" panose="020F0502020204030204" pitchFamily="34" charset="0"/>
                          <a:ea typeface="ＭＳ Ｐゴシック" panose="020B0600070205080204" pitchFamily="50" charset="-128"/>
                        </a:defRPr>
                      </a:lvl3pPr>
                      <a:lvl4pPr marL="1430338" defTabSz="954088">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1908175" defTabSz="954088">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3653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8225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2797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736975" indent="-179388" defTabSz="954088" fontAlgn="base">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180975" marR="0" lvl="0" indent="-180975" algn="l" defTabSz="954088" rtl="0" eaLnBrk="1" fontAlgn="base" latinLnBrk="0" hangingPunct="1">
                        <a:lnSpc>
                          <a:spcPts val="1200"/>
                        </a:lnSpc>
                        <a:spcBef>
                          <a:spcPct val="0"/>
                        </a:spcBef>
                        <a:spcAft>
                          <a:spcPct val="0"/>
                        </a:spcAft>
                        <a:buClrTx/>
                        <a:buSzTx/>
                        <a:buFontTx/>
                        <a:buNone/>
                        <a:tabLst/>
                      </a:pPr>
                      <a:r>
                        <a:rPr kumimoji="1" lang="ja-JP" altLang="ja-JP"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①　労働者への配慮を目的として、労働者の家族の状況等についてヒアリングを行う</a:t>
                      </a:r>
                    </a:p>
                    <a:p>
                      <a:pPr marL="180975" marR="0" lvl="0" indent="-180975" algn="l" defTabSz="954088" rtl="0" eaLnBrk="1" fontAlgn="base" latinLnBrk="0" hangingPunct="1">
                        <a:lnSpc>
                          <a:spcPts val="1200"/>
                        </a:lnSpc>
                        <a:spcBef>
                          <a:spcPct val="0"/>
                        </a:spcBef>
                        <a:spcAft>
                          <a:spcPct val="0"/>
                        </a:spcAft>
                        <a:buClrTx/>
                        <a:buSzTx/>
                        <a:buFontTx/>
                        <a:buNone/>
                        <a:tabLst/>
                      </a:pPr>
                      <a:r>
                        <a:rPr kumimoji="1" lang="ja-JP" altLang="ja-JP"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②　労働者の了解を得て、当該労働者の機微な個人情報</a:t>
                      </a:r>
                      <a:r>
                        <a:rPr kumimoji="1" lang="ja-JP" altLang="en-US"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（左記）</a:t>
                      </a:r>
                      <a:r>
                        <a:rPr kumimoji="1" lang="ja-JP" altLang="ja-JP"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rPr>
                        <a:t>について、必要な範囲で人事労務部門の担当者に伝達し、配慮を促す</a:t>
                      </a:r>
                      <a:endParaRPr kumimoji="1" lang="ja-JP" altLang="en-US" sz="1200" b="0" i="0" u="none" strike="noStrike" cap="none" normalizeH="0" baseline="0" smtClean="0">
                        <a:ln>
                          <a:noFill/>
                        </a:ln>
                        <a:solidFill>
                          <a:schemeClr val="tx1"/>
                        </a:solidFill>
                        <a:effectLst/>
                        <a:latin typeface="Calibri" panose="020F0502020204030204" pitchFamily="34" charset="0"/>
                        <a:ea typeface="ＭＳ Ｐゴシック" panose="020B0600070205080204" pitchFamily="50" charset="-128"/>
                      </a:endParaRPr>
                    </a:p>
                  </a:txBody>
                  <a:tcPr marL="95632" marR="95632" marT="47819" marB="4781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2991770161"/>
                  </a:ext>
                </a:extLst>
              </a:tr>
            </a:tbl>
          </a:graphicData>
        </a:graphic>
      </p:graphicFrame>
      <p:sp>
        <p:nvSpPr>
          <p:cNvPr id="2" name="正方形/長方形 1"/>
          <p:cNvSpPr/>
          <p:nvPr/>
        </p:nvSpPr>
        <p:spPr>
          <a:xfrm>
            <a:off x="-17463" y="7088188"/>
            <a:ext cx="10166351" cy="269875"/>
          </a:xfrm>
          <a:prstGeom prst="rect">
            <a:avLst/>
          </a:prstGeom>
        </p:spPr>
        <p:txBody>
          <a:bodyPr>
            <a:spAutoFit/>
          </a:bodyPr>
          <a:lstStyle/>
          <a:p>
            <a:pPr marL="278915" indent="159380" algn="just" defTabSz="954253" eaLnBrk="1" fontAlgn="auto" hangingPunct="1">
              <a:spcBef>
                <a:spcPts val="0"/>
              </a:spcBef>
              <a:spcAft>
                <a:spcPts val="0"/>
              </a:spcAft>
              <a:defRPr/>
            </a:pPr>
            <a:r>
              <a:rPr lang="ja-JP" altLang="en-US" sz="115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ja-JP" sz="1150"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プライバシー保護の観点から、機微な個人情報を暴露することのないよう、労働者に周知・啓発する等の措置を講じることが必要</a:t>
            </a:r>
          </a:p>
        </p:txBody>
      </p:sp>
      <p:sp>
        <p:nvSpPr>
          <p:cNvPr id="3" name="屈折矢印 2"/>
          <p:cNvSpPr/>
          <p:nvPr/>
        </p:nvSpPr>
        <p:spPr>
          <a:xfrm rot="10800000">
            <a:off x="2287588" y="6492875"/>
            <a:ext cx="301625" cy="496888"/>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4253" eaLnBrk="1" fontAlgn="auto" hangingPunct="1">
              <a:spcBef>
                <a:spcPts val="0"/>
              </a:spcBef>
              <a:spcAft>
                <a:spcPts val="0"/>
              </a:spcAft>
              <a:defRPr/>
            </a:pPr>
            <a:endParaRPr lang="ja-JP" altLang="en-US" sz="1882">
              <a:solidFill>
                <a:prstClr val="white"/>
              </a:solidFill>
            </a:endParaRPr>
          </a:p>
        </p:txBody>
      </p:sp>
      <p:sp>
        <p:nvSpPr>
          <p:cNvPr id="8" name="スライド番号プレースホルダー 7"/>
          <p:cNvSpPr>
            <a:spLocks noGrp="1"/>
          </p:cNvSpPr>
          <p:nvPr>
            <p:ph type="sldNum" sz="quarter" idx="12"/>
          </p:nvPr>
        </p:nvSpPr>
        <p:spPr/>
        <p:txBody>
          <a:bodyPr/>
          <a:lstStyle/>
          <a:p>
            <a:pPr defTabSz="954088" eaLnBrk="1" hangingPunct="1"/>
            <a:fld id="{753DC3F4-9B46-4CB3-9424-C351E305713C}" type="slidenum">
              <a:rPr lang="ja-JP" altLang="en-US">
                <a:solidFill>
                  <a:srgbClr val="000000"/>
                </a:solidFill>
              </a:rPr>
              <a:pPr defTabSz="954088" eaLnBrk="1" hangingPunct="1"/>
              <a:t>9</a:t>
            </a:fld>
            <a:endParaRPr lang="ja-JP" altLang="en-US">
              <a:solidFill>
                <a:srgbClr val="000000"/>
              </a:solidFill>
            </a:endParaRPr>
          </a:p>
        </p:txBody>
      </p:sp>
    </p:spTree>
  </p:cSld>
  <p:clrMapOvr>
    <a:masterClrMapping/>
  </p:clrMapOvr>
</p:sld>
</file>

<file path=ppt/theme/theme1.xml><?xml version="1.0" encoding="utf-8"?>
<a:theme xmlns:a="http://schemas.openxmlformats.org/drawingml/2006/main" name="TMN_RC テーマ">
  <a:themeElements>
    <a:clrScheme name="TMN_RC_color">
      <a:dk1>
        <a:sysClr val="windowText" lastClr="000000"/>
      </a:dk1>
      <a:lt1>
        <a:sysClr val="window" lastClr="FFFFFF"/>
      </a:lt1>
      <a:dk2>
        <a:srgbClr val="002859"/>
      </a:dk2>
      <a:lt2>
        <a:srgbClr val="83949D"/>
      </a:lt2>
      <a:accent1>
        <a:srgbClr val="801A39"/>
      </a:accent1>
      <a:accent2>
        <a:srgbClr val="003F76"/>
      </a:accent2>
      <a:accent3>
        <a:srgbClr val="B5993E"/>
      </a:accent3>
      <a:accent4>
        <a:srgbClr val="7C706A"/>
      </a:accent4>
      <a:accent5>
        <a:srgbClr val="007745"/>
      </a:accent5>
      <a:accent6>
        <a:srgbClr val="00482B"/>
      </a:accent6>
      <a:hlink>
        <a:srgbClr val="0000FF"/>
      </a:hlink>
      <a:folHlink>
        <a:srgbClr val="800080"/>
      </a:folHlink>
    </a:clrScheme>
    <a:fontScheme name="TMN_RC_fon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13344</TotalTime>
  <Words>2687</Words>
  <Application>Microsoft Office PowerPoint</Application>
  <PresentationFormat>ユーザー設定</PresentationFormat>
  <Paragraphs>531</Paragraphs>
  <Slides>27</Slides>
  <Notes>22</Notes>
  <HiddenSlides>0</HiddenSlides>
  <MMClips>0</MMClips>
  <ScaleCrop>false</ScaleCrop>
  <HeadingPairs>
    <vt:vector size="4" baseType="variant">
      <vt:variant>
        <vt:lpstr>テーマ</vt:lpstr>
      </vt:variant>
      <vt:variant>
        <vt:i4>2</vt:i4>
      </vt:variant>
      <vt:variant>
        <vt:lpstr>スライド タイトル</vt:lpstr>
      </vt:variant>
      <vt:variant>
        <vt:i4>27</vt:i4>
      </vt:variant>
    </vt:vector>
  </HeadingPairs>
  <TitlesOfParts>
    <vt:vector size="29" baseType="lpstr">
      <vt:lpstr>TMN_RC テーマ</vt:lpstr>
      <vt:lpstr>Office ​​テーマ</vt:lpstr>
      <vt:lpstr>管理職向け研修資料</vt:lpstr>
      <vt:lpstr>本研修の目的</vt:lpstr>
      <vt:lpstr>1-1.　パワーハラスメントの現状（１）</vt:lpstr>
      <vt:lpstr>1-1.　パワーハラスメントの現状（２）</vt:lpstr>
      <vt:lpstr>1-2.　職場におけるパワーハラスメントとは？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2.　なぜ職場のパワーハラスメントが問題なのか？</vt:lpstr>
      <vt:lpstr>3-1.　パワーハラスメントが起こったら</vt:lpstr>
      <vt:lpstr>3-2.　パワーハラスメント行為者の責任</vt:lpstr>
      <vt:lpstr>4-1.　あなたは大丈夫ですか？改めて日頃の言動を見つめ直しましょう。</vt:lpstr>
      <vt:lpstr>4-2.　職場のパワーハラスメントについて考える</vt:lpstr>
      <vt:lpstr>4-3.　パワーハラスメントと業務指導</vt:lpstr>
      <vt:lpstr>5-1.　職場のパワーハラスメントを予防するためには（1）</vt:lpstr>
      <vt:lpstr>5-2.　職場のパワーハラスメントを予防するためには（2）</vt:lpstr>
      <vt:lpstr>6-1.　わが社のルール（1）</vt:lpstr>
      <vt:lpstr>6-1.　わが社のルール（2）</vt:lpstr>
      <vt:lpstr>6-1.　わが社のルール（3）</vt:lpstr>
      <vt:lpstr>6-2.　わが社でのパワーハラスメントに関する相談への対応の流れ</vt:lpstr>
      <vt:lpstr>6-3.　職場でパワーハラスメントが起きてしまったら</vt:lpstr>
      <vt:lpstr>最後に（トップメッセージ）</vt:lpstr>
      <vt:lpstr>【参考】パワーハラスメント関係の裁判例から考える企業に求められるもの 　　　　　　　　　　　　　　　　　　　　　　　（企業の責任）（1）</vt:lpstr>
      <vt:lpstr>【参考】パワーハラスメント関係の裁判例から考える企業に求められるもの 　　　　　　　　　　　　　　　　　　　　　　　（企業の責任）（2）</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NTTデータ経営研究所</dc:creator>
  <cp:lastModifiedBy>takayuki</cp:lastModifiedBy>
  <cp:revision>430</cp:revision>
  <cp:lastPrinted>2020-05-13T11:23:34Z</cp:lastPrinted>
  <dcterms:created xsi:type="dcterms:W3CDTF">2013-03-09T09:07:22Z</dcterms:created>
  <dcterms:modified xsi:type="dcterms:W3CDTF">2021-11-26T04:33:03Z</dcterms:modified>
</cp:coreProperties>
</file>